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86F4E1-817F-4038-85DF-E45E129C8F04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Untitled Section" id="{335766B1-BD5F-44CA-A577-026F34F8FE08}">
          <p14:sldIdLst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2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9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9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99717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1" y="1516064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784" y="5719764"/>
            <a:ext cx="377401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718" y="5719764"/>
            <a:ext cx="8572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D3A192-07C9-40F8-98AB-352BE2B2D5DC}" type="slidenum">
              <a:rPr lang="en-US" altLang="en-US">
                <a:solidFill>
                  <a:srgbClr val="94C600"/>
                </a:solidFill>
              </a:rPr>
              <a:pPr/>
              <a:t>‹#›</a:t>
            </a:fld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7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57139-8489-4200-A33E-10DF6D049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33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30C5-8BC6-4026-834E-E1ACBCB2E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02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D1C3DA6-39F6-46DC-99A4-911CCF610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8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511B0-0403-4A3C-BB3C-D59D5CA2F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47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CA2AD-3171-44F1-8491-7128EC294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83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455D8-19B0-4662-A487-DA38268EB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195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06500" y="601664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141BD-A65A-42EC-8275-328E81DDCC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133" y="5724526"/>
            <a:ext cx="465666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37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06500" y="601664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133" y="5724526"/>
            <a:ext cx="465666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8316-D4B7-46CC-9DA4-42EE56C06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950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29AA3-F100-44E5-8937-B0994CA2C7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706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D2FB3-D334-42AE-9A3F-88094FEF4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4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7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2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3984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185" y="-22225"/>
            <a:ext cx="4906433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2" y="1027113"/>
            <a:ext cx="93662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324100"/>
            <a:ext cx="9036049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767" y="2238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Arial" charset="0"/>
                <a:ea typeface="ＭＳ Ｐゴシック" pitchFamily="28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134" y="5851526"/>
            <a:ext cx="4669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charset="0"/>
                <a:ea typeface="ＭＳ Ｐゴシック" pitchFamily="28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717" y="223839"/>
            <a:ext cx="177588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FC014055-04BF-4FA7-AC02-6144F97153F8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2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4" y="-154545"/>
            <a:ext cx="10396883" cy="1151965"/>
          </a:xfrm>
        </p:spPr>
        <p:txBody>
          <a:bodyPr/>
          <a:lstStyle/>
          <a:p>
            <a:r>
              <a:rPr lang="en-US" dirty="0" smtClean="0"/>
              <a:t>A bureaucratic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6469" y="736872"/>
            <a:ext cx="11745532" cy="3311189"/>
          </a:xfrm>
        </p:spPr>
        <p:txBody>
          <a:bodyPr anchor="t">
            <a:noAutofit/>
          </a:bodyPr>
          <a:lstStyle/>
          <a:p>
            <a:r>
              <a:rPr lang="en-US" sz="2400" dirty="0"/>
              <a:t>5,000 new government agencies created to coordinate war effort</a:t>
            </a:r>
          </a:p>
          <a:p>
            <a:pPr lvl="1"/>
            <a:r>
              <a:rPr lang="en-US" sz="2000" b="1" i="1" u="sng" cap="none" dirty="0">
                <a:latin typeface="Book Antiqua" panose="02040602050305030304" pitchFamily="18" charset="0"/>
              </a:rPr>
              <a:t>War Industries Board (WIB): </a:t>
            </a:r>
            <a:r>
              <a:rPr lang="en-US" sz="2000" cap="none" dirty="0">
                <a:latin typeface="Book Antiqua" panose="02040602050305030304" pitchFamily="18" charset="0"/>
              </a:rPr>
              <a:t>Oversaw all factories, determined priorities, fixed consumer prices</a:t>
            </a:r>
          </a:p>
          <a:p>
            <a:pPr lvl="1"/>
            <a:r>
              <a:rPr lang="en-US" sz="2000" b="1" i="1" u="sng" cap="none" dirty="0">
                <a:latin typeface="Book Antiqua" panose="02040602050305030304" pitchFamily="18" charset="0"/>
              </a:rPr>
              <a:t>Food Administration: </a:t>
            </a:r>
            <a:r>
              <a:rPr lang="en-US" sz="2000" cap="none" dirty="0">
                <a:latin typeface="Book Antiqua" panose="02040602050305030304" pitchFamily="18" charset="0"/>
              </a:rPr>
              <a:t>supplied food to soldiers by appealing to civilians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Asked for spirit of self-sacrifice: “meatless” and “</a:t>
            </a:r>
            <a:r>
              <a:rPr lang="en-US" sz="1800" cap="none" dirty="0" err="1">
                <a:latin typeface="Book Antiqua" panose="02040602050305030304" pitchFamily="18" charset="0"/>
              </a:rPr>
              <a:t>wheatless</a:t>
            </a:r>
            <a:r>
              <a:rPr lang="en-US" sz="1800" cap="none" dirty="0">
                <a:latin typeface="Book Antiqua" panose="02040602050305030304" pitchFamily="18" charset="0"/>
              </a:rPr>
              <a:t>” days and encouraged “Victory gardens”</a:t>
            </a:r>
          </a:p>
          <a:p>
            <a:pPr lvl="1"/>
            <a:r>
              <a:rPr lang="en-US" sz="2000" b="1" i="1" u="sng" cap="none" dirty="0">
                <a:latin typeface="Book Antiqua" panose="02040602050305030304" pitchFamily="18" charset="0"/>
              </a:rPr>
              <a:t>Fuel Administration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Imposed “Gasless” days and shut down factories for days to conserve fuel</a:t>
            </a:r>
          </a:p>
          <a:p>
            <a:pPr lvl="1"/>
            <a:r>
              <a:rPr lang="en-US" sz="2000" b="1" i="1" u="sng" cap="none" dirty="0">
                <a:latin typeface="Book Antiqua" panose="02040602050305030304" pitchFamily="18" charset="0"/>
              </a:rPr>
              <a:t>RR Administration, War Shipping Board, War Trade Board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Helped moved resources to troops</a:t>
            </a:r>
          </a:p>
          <a:p>
            <a:r>
              <a:rPr lang="en-US" sz="2400" dirty="0"/>
              <a:t>War expensive: $32 billion- paid for by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Liberty Bonds (raised $23 billion)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Boost in personal and corporate income taxes (led to $10 billion)</a:t>
            </a:r>
          </a:p>
          <a:p>
            <a:pPr marL="914377" lvl="2" indent="0">
              <a:buNone/>
            </a:pPr>
            <a:endParaRPr lang="en-US" sz="1800" cap="none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W1poster-The Spirit of '18 -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3975100" cy="5943600"/>
          </a:xfrm>
          <a:prstGeom prst="rect">
            <a:avLst/>
          </a:prstGeom>
          <a:solidFill>
            <a:srgbClr val="CC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WW1poster-Don't Waste Food While Others Starv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1" y="0"/>
            <a:ext cx="4249737" cy="6019800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6" name="Picture 3" descr="Ww1poster-Uncle Sam Need that Extra Shovel Full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4417" y="1"/>
            <a:ext cx="4252804" cy="5684396"/>
          </a:xfrm>
          <a:prstGeom prst="rect">
            <a:avLst/>
          </a:prstGeom>
          <a:ln w="19050">
            <a:solidFill>
              <a:srgbClr val="CC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59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in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2" y="1612636"/>
            <a:ext cx="5109693" cy="3311189"/>
          </a:xfrm>
        </p:spPr>
        <p:txBody>
          <a:bodyPr anchor="t">
            <a:noAutofit/>
          </a:bodyPr>
          <a:lstStyle/>
          <a:p>
            <a:r>
              <a:rPr lang="en-US" sz="2400" dirty="0"/>
              <a:t>WWI led to new alliance between govt. and labor unions</a:t>
            </a:r>
          </a:p>
          <a:p>
            <a:pPr lvl="1"/>
            <a:r>
              <a:rPr lang="en-US" sz="2000" b="1" i="1" u="sng" cap="none" dirty="0">
                <a:latin typeface="Book Antiqua" panose="02040602050305030304" pitchFamily="18" charset="0"/>
              </a:rPr>
              <a:t>War Labor Board (WLB):</a:t>
            </a:r>
            <a:r>
              <a:rPr lang="en-US" sz="2000" cap="none" dirty="0">
                <a:latin typeface="Book Antiqua" panose="02040602050305030304" pitchFamily="18" charset="0"/>
              </a:rPr>
              <a:t> formed to standardize wages and hours, protect union rights, and give equal pay to women</a:t>
            </a:r>
          </a:p>
          <a:p>
            <a:pPr lvl="2"/>
            <a:r>
              <a:rPr lang="en-US" sz="1800" b="1" cap="none" dirty="0">
                <a:latin typeface="Book Antiqua" panose="02040602050305030304" pitchFamily="18" charset="0"/>
              </a:rPr>
              <a:t>WLB seized companies during strikes (</a:t>
            </a:r>
            <a:r>
              <a:rPr lang="en-US" sz="1800" b="1" i="1" cap="none" dirty="0">
                <a:latin typeface="Book Antiqua" panose="02040602050305030304" pitchFamily="18" charset="0"/>
              </a:rPr>
              <a:t>national interests come first!)</a:t>
            </a:r>
            <a:endParaRPr lang="en-US" sz="1800" dirty="0"/>
          </a:p>
        </p:txBody>
      </p:sp>
      <p:pic>
        <p:nvPicPr>
          <p:cNvPr id="4" name="Picture 5" descr="Pol_Cartoon-Coak Strike - 1919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7596" y="5123698"/>
            <a:ext cx="4288665" cy="953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Coal Miners Strike:1919</a:t>
            </a:r>
          </a:p>
        </p:txBody>
      </p:sp>
    </p:spTree>
    <p:extLst>
      <p:ext uri="{BB962C8B-B14F-4D97-AF65-F5344CB8AC3E}">
        <p14:creationId xmlns:p14="http://schemas.microsoft.com/office/powerpoint/2010/main" val="21941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77" y="0"/>
            <a:ext cx="10396883" cy="1151965"/>
          </a:xfrm>
        </p:spPr>
        <p:txBody>
          <a:bodyPr/>
          <a:lstStyle/>
          <a:p>
            <a:r>
              <a:rPr lang="en-US" dirty="0" smtClean="0"/>
              <a:t>Workers in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3351" y="1026431"/>
            <a:ext cx="6347975" cy="3311189"/>
          </a:xfrm>
        </p:spPr>
        <p:txBody>
          <a:bodyPr anchor="t">
            <a:noAutofit/>
          </a:bodyPr>
          <a:lstStyle/>
          <a:p>
            <a:r>
              <a:rPr lang="en-US" sz="2400" dirty="0"/>
              <a:t>War called for more laborers: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8 million women workers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New, better paying jobs in industry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Helped to recruit and sell war bonds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Joined the Red Cross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450,000 Southern blacks 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Moved north for new industrial jobs and better pay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Led to race riots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100,000 Mexican laborers 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Worked on SW farms and ranches</a:t>
            </a:r>
          </a:p>
        </p:txBody>
      </p:sp>
      <p:pic>
        <p:nvPicPr>
          <p:cNvPr id="4" name="Picture 4" descr="wwp_11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0"/>
            <a:ext cx="4564063" cy="68580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WW1poster-Gee I Wish I Were a Man-Navy recruiting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7" y="3538978"/>
            <a:ext cx="2489267" cy="331902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WW1poster-RedCr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9" y="4337621"/>
            <a:ext cx="1777285" cy="236971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845" y="381000"/>
            <a:ext cx="70246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Wilson’s Fourteen Points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2529" y="1528293"/>
            <a:ext cx="7772400" cy="35052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Plan for peace created by Wilson in Jan 1918 – before the end of the war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Given in a speech before Congress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500" dirty="0"/>
          </a:p>
        </p:txBody>
      </p:sp>
      <p:pic>
        <p:nvPicPr>
          <p:cNvPr id="6148" name="Picture 5" descr="70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09" y="952501"/>
            <a:ext cx="4008639" cy="488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424614" y="3661893"/>
            <a:ext cx="5029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Century Gothic" panose="020B0502020202020204" pitchFamily="34" charset="0"/>
              </a:rPr>
              <a:t>Task: You were asked to read Wilson’s speech.  With a partner, complete the chart, determining which issue the points were meant to address</a:t>
            </a:r>
          </a:p>
        </p:txBody>
      </p:sp>
    </p:spTree>
    <p:extLst>
      <p:ext uri="{BB962C8B-B14F-4D97-AF65-F5344CB8AC3E}">
        <p14:creationId xmlns:p14="http://schemas.microsoft.com/office/powerpoint/2010/main" val="19423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733" y="375139"/>
            <a:ext cx="70246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Wilson’s Fourteen Points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7878" y="1518139"/>
            <a:ext cx="11026615" cy="3505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Plan created by Wilson in Jan 1918 – before the end of the war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cap="none" dirty="0">
                <a:latin typeface="Book Antiqua" panose="02040602050305030304" pitchFamily="18" charset="0"/>
              </a:rPr>
              <a:t>#’s 1-5 “Wilsonian Ideals”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cap="none" dirty="0">
                <a:latin typeface="Book Antiqua" panose="02040602050305030304" pitchFamily="18" charset="0"/>
              </a:rPr>
              <a:t>How to prevent another war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cap="none" dirty="0">
                <a:latin typeface="Book Antiqua" panose="02040602050305030304" pitchFamily="18" charset="0"/>
              </a:rPr>
              <a:t>#’s 6-13 “Self Determination”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cap="none" dirty="0">
                <a:latin typeface="Book Antiqua" panose="02040602050305030304" pitchFamily="18" charset="0"/>
              </a:rPr>
              <a:t>Boundary changes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cap="none" dirty="0">
                <a:latin typeface="Book Antiqua" panose="02040602050305030304" pitchFamily="18" charset="0"/>
              </a:rPr>
              <a:t>#14 – League of Nations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cap="none" dirty="0">
                <a:latin typeface="Book Antiqua" panose="02040602050305030304" pitchFamily="18" charset="0"/>
              </a:rPr>
              <a:t>An international organization to address diplomatic crises </a:t>
            </a:r>
          </a:p>
        </p:txBody>
      </p:sp>
    </p:spTree>
    <p:extLst>
      <p:ext uri="{BB962C8B-B14F-4D97-AF65-F5344CB8AC3E}">
        <p14:creationId xmlns:p14="http://schemas.microsoft.com/office/powerpoint/2010/main" val="29424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47223" y="212188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War </a:t>
            </a:r>
            <a:r>
              <a:rPr lang="en-US" altLang="en-US" dirty="0" smtClean="0"/>
              <a:t>Ends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347223" y="1355190"/>
            <a:ext cx="6777039" cy="35083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/>
              <a:t>November 1918</a:t>
            </a:r>
          </a:p>
          <a:p>
            <a:pPr lvl="1" eaLnBrk="1" hangingPunct="1"/>
            <a:r>
              <a:rPr lang="en-US" altLang="en-US" sz="2400" cap="none" dirty="0">
                <a:latin typeface="Book Antiqua" panose="02040602050305030304" pitchFamily="18" charset="0"/>
              </a:rPr>
              <a:t>Austria Hungary surrenders 11/3</a:t>
            </a:r>
          </a:p>
          <a:p>
            <a:pPr lvl="1" eaLnBrk="1" hangingPunct="1"/>
            <a:r>
              <a:rPr lang="en-US" altLang="en-US" sz="2400" cap="none" dirty="0">
                <a:latin typeface="Book Antiqua" panose="02040602050305030304" pitchFamily="18" charset="0"/>
              </a:rPr>
              <a:t>Germany facing multiple problems</a:t>
            </a:r>
          </a:p>
          <a:p>
            <a:pPr lvl="2"/>
            <a:r>
              <a:rPr lang="en-US" altLang="en-US" sz="2000" cap="none" dirty="0">
                <a:latin typeface="Book Antiqua" panose="02040602050305030304" pitchFamily="18" charset="0"/>
              </a:rPr>
              <a:t>Left alone without any allies</a:t>
            </a:r>
          </a:p>
          <a:p>
            <a:pPr lvl="1" eaLnBrk="1" hangingPunct="1"/>
            <a:r>
              <a:rPr lang="en-US" altLang="en-US" sz="2400" cap="none" dirty="0">
                <a:latin typeface="Book Antiqua" panose="02040602050305030304" pitchFamily="18" charset="0"/>
              </a:rPr>
              <a:t>Cease-fire agreed to on 11/11 @ 11am</a:t>
            </a:r>
          </a:p>
        </p:txBody>
      </p:sp>
      <p:pic>
        <p:nvPicPr>
          <p:cNvPr id="10245" name="Picture 10" descr="Armistice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17" y="380999"/>
            <a:ext cx="3875648" cy="48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WWI+Armistice+parade+in+Logan+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51" y="3738856"/>
            <a:ext cx="5128849" cy="297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5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2" y="304803"/>
            <a:ext cx="70246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Paris Peace Conference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6762" y="1323415"/>
            <a:ext cx="6777039" cy="35083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/>
              <a:t>Leaders of US, France, Britain, Italy </a:t>
            </a:r>
          </a:p>
          <a:p>
            <a:pPr eaLnBrk="1" hangingPunct="1"/>
            <a:r>
              <a:rPr lang="en-US" altLang="en-US" sz="2800" dirty="0"/>
              <a:t>Guess who’s not invited?</a:t>
            </a:r>
          </a:p>
          <a:p>
            <a:pPr marL="742932" lvl="1" indent="-285744"/>
            <a:r>
              <a:rPr lang="en-US" altLang="en-US" sz="2600" dirty="0"/>
              <a:t>Germany</a:t>
            </a:r>
          </a:p>
          <a:p>
            <a:pPr marL="742932" lvl="1" indent="-285744"/>
            <a:r>
              <a:rPr lang="en-US" altLang="en-US" sz="2600" dirty="0"/>
              <a:t>Austria Hungary</a:t>
            </a:r>
          </a:p>
          <a:p>
            <a:pPr marL="742932" lvl="1" indent="-285744"/>
            <a:r>
              <a:rPr lang="en-US" altLang="en-US" sz="2600" dirty="0"/>
              <a:t>Russia</a:t>
            </a:r>
          </a:p>
        </p:txBody>
      </p:sp>
      <p:pic>
        <p:nvPicPr>
          <p:cNvPr id="11268" name="Picture 6" descr="highres_30012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90" y="3077602"/>
            <a:ext cx="4890423" cy="335824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3581400" y="4572000"/>
            <a:ext cx="31242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4419600" y="4724400"/>
            <a:ext cx="350520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3962400" y="5029200"/>
            <a:ext cx="4876800" cy="1143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0" y="4267202"/>
            <a:ext cx="2209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Century Gothic" panose="020B0502020202020204" pitchFamily="34" charset="0"/>
              </a:rPr>
              <a:t>Georges Clemenceau (France)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Century Gothic" panose="020B0502020202020204" pitchFamily="34" charset="0"/>
              </a:rPr>
              <a:t>Woodrow Wilson (U.S)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Century Gothic" panose="020B0502020202020204" pitchFamily="34" charset="0"/>
              </a:rPr>
              <a:t>David Lloyd George (Britain)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419600" y="2766647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5715000" y="2539097"/>
            <a:ext cx="2286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Century Gothic" panose="020B0502020202020204" pitchFamily="34" charset="0"/>
              </a:rPr>
              <a:t>Do you think this is fair?</a:t>
            </a:r>
          </a:p>
        </p:txBody>
      </p:sp>
    </p:spTree>
    <p:extLst>
      <p:ext uri="{BB962C8B-B14F-4D97-AF65-F5344CB8AC3E}">
        <p14:creationId xmlns:p14="http://schemas.microsoft.com/office/powerpoint/2010/main" val="40409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3" grpId="0" animBg="1"/>
      <p:bldP spid="82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65296" y="318867"/>
            <a:ext cx="7024688" cy="1143000"/>
          </a:xfrm>
        </p:spPr>
        <p:txBody>
          <a:bodyPr/>
          <a:lstStyle/>
          <a:p>
            <a:r>
              <a:rPr lang="en-US" altLang="en-US" dirty="0" smtClean="0"/>
              <a:t>Treaty of Versailles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2590801" y="1676402"/>
            <a:ext cx="6777039" cy="3508375"/>
          </a:xfrm>
          <a:prstGeom prst="rect">
            <a:avLst/>
          </a:prstGeom>
        </p:spPr>
        <p:txBody>
          <a:bodyPr/>
          <a:lstStyle/>
          <a:p>
            <a:pPr marL="527037" indent="-457189">
              <a:lnSpc>
                <a:spcPct val="90000"/>
              </a:lnSpc>
              <a:buNone/>
            </a:pPr>
            <a:r>
              <a:rPr lang="en-US" altLang="en-US" sz="2800" dirty="0"/>
              <a:t>Activity:  </a:t>
            </a:r>
            <a:endParaRPr lang="en-US" altLang="en-US" sz="2800" cap="none" dirty="0">
              <a:latin typeface="Book Antiqua" panose="02040602050305030304" pitchFamily="18" charset="0"/>
            </a:endParaRPr>
          </a:p>
          <a:p>
            <a:pPr marL="527037" indent="-457189">
              <a:lnSpc>
                <a:spcPct val="90000"/>
              </a:lnSpc>
              <a:buNone/>
            </a:pPr>
            <a:r>
              <a:rPr lang="en-US" altLang="en-US" sz="2800" cap="none" dirty="0">
                <a:latin typeface="Book Antiqua" panose="02040602050305030304" pitchFamily="18" charset="0"/>
              </a:rPr>
              <a:t>- Using the chart, determine what decisions you would make in creating a treaty ending WWI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93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648200" y="2362200"/>
            <a:ext cx="2667000" cy="2514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24" y="10800"/>
                </a:moveTo>
                <a:cubicBezTo>
                  <a:pt x="424" y="16531"/>
                  <a:pt x="5069" y="21176"/>
                  <a:pt x="10800" y="21176"/>
                </a:cubicBezTo>
                <a:cubicBezTo>
                  <a:pt x="16531" y="21176"/>
                  <a:pt x="21176" y="16531"/>
                  <a:pt x="21176" y="10800"/>
                </a:cubicBezTo>
                <a:cubicBezTo>
                  <a:pt x="21176" y="5069"/>
                  <a:pt x="16531" y="424"/>
                  <a:pt x="10800" y="424"/>
                </a:cubicBezTo>
                <a:cubicBezTo>
                  <a:pt x="5069" y="424"/>
                  <a:pt x="424" y="5069"/>
                  <a:pt x="424" y="1080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660033"/>
                </a:solidFill>
                <a:latin typeface="Arial Narrow" panose="020B0606020202030204" pitchFamily="34" charset="0"/>
              </a:rPr>
              <a:t>THE TERMS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660033"/>
                </a:solidFill>
                <a:latin typeface="Arial Narrow" panose="020B0606020202030204" pitchFamily="34" charset="0"/>
              </a:rPr>
              <a:t> OF THE TREATY OF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660033"/>
                </a:solidFill>
                <a:latin typeface="Arial Narrow" panose="020B0606020202030204" pitchFamily="34" charset="0"/>
              </a:rPr>
              <a:t>VERSAILLES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660033"/>
                </a:solidFill>
                <a:latin typeface="Arial Narrow" panose="020B0606020202030204" pitchFamily="34" charset="0"/>
              </a:rPr>
              <a:t>1919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5943600" y="1981200"/>
            <a:ext cx="0" cy="3810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724400" y="762000"/>
            <a:ext cx="2514600" cy="369332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660033"/>
                </a:solidFill>
              </a:rPr>
              <a:t>WAR GUILT CLAUSE 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6934200" y="2362200"/>
            <a:ext cx="533400" cy="3810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953000" y="5472113"/>
            <a:ext cx="3962400" cy="369332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660033"/>
                </a:solidFill>
                <a:latin typeface="Arial Narrow" panose="020B0606020202030204" pitchFamily="34" charset="0"/>
              </a:rPr>
              <a:t>GERMAN TERRITORY IN EUROPE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7696200" y="1371601"/>
            <a:ext cx="2362200" cy="669925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660033"/>
                </a:solidFill>
                <a:latin typeface="Arial Narrow" panose="020B0606020202030204" pitchFamily="34" charset="0"/>
              </a:rPr>
              <a:t>GERMANY’S MILITARY FORCES REDUCED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6019800" y="4876800"/>
            <a:ext cx="0" cy="5334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4191000" y="2971800"/>
            <a:ext cx="533400" cy="2286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981200" y="4267201"/>
            <a:ext cx="2286000" cy="669925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660033"/>
                </a:solidFill>
                <a:latin typeface="Arial Narrow" panose="020B0606020202030204" pitchFamily="34" charset="0"/>
              </a:rPr>
              <a:t>GERMAN OVERSEAS TERRITORRIES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 flipV="1">
            <a:off x="4648200" y="2362200"/>
            <a:ext cx="381000" cy="3810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981200" y="1752600"/>
            <a:ext cx="2667000" cy="369332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660033"/>
                </a:solidFill>
                <a:latin typeface="Arial Narrow" panose="020B0606020202030204" pitchFamily="34" charset="0"/>
              </a:rPr>
              <a:t>NO UNION WITH AUSTRIA</a:t>
            </a: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6934200" y="4419600"/>
            <a:ext cx="304800" cy="3048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438400" y="2362200"/>
            <a:ext cx="1600200" cy="369332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660033"/>
                </a:solidFill>
                <a:latin typeface="Arial Narrow" panose="020B0606020202030204" pitchFamily="34" charset="0"/>
              </a:rPr>
              <a:t>REPARATIONS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648200" y="12954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black"/>
                </a:solidFill>
              </a:rPr>
              <a:t>Germany had to accept blame for starting WW1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391400" y="2057400"/>
            <a:ext cx="304800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black"/>
                </a:solidFill>
              </a:rPr>
              <a:t>-  Army restricted to 100,000 men.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black"/>
                </a:solidFill>
              </a:rPr>
              <a:t>- No modern weapons such as tanks, military air force.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black"/>
                </a:solidFill>
              </a:rPr>
              <a:t>- Navy could not have battle ships over 10,000 tons and no U-Boats.  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800600" y="58674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1800" b="1">
                <a:solidFill>
                  <a:prstClr val="black"/>
                </a:solidFill>
              </a:rPr>
              <a:t> Germany lost national territory which was given to Belgium and Denmark, most went to Poland.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905000" y="4953001"/>
            <a:ext cx="28956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700" b="1">
                <a:solidFill>
                  <a:prstClr val="black"/>
                </a:solidFill>
              </a:rPr>
              <a:t>Germany lost Chinese ports [Amoy and Tsingtao], Pacific Islands, and African colonies [Tanganika and German SW Africa].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>
            <a:off x="4343400" y="4114800"/>
            <a:ext cx="457200" cy="2286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6477000" y="4876800"/>
            <a:ext cx="3581400" cy="369332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660033"/>
                </a:solidFill>
                <a:latin typeface="Arial Narrow" panose="020B0606020202030204" pitchFamily="34" charset="0"/>
              </a:rPr>
              <a:t>RHINELAND TO BE DE-MILITARIZED</a:t>
            </a:r>
            <a:r>
              <a:rPr lang="en-US" altLang="en-US" sz="1800" b="1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1447800" y="2807733"/>
            <a:ext cx="25908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prstClr val="black"/>
                </a:solidFill>
              </a:rPr>
              <a:t>Germany required to pay massive fine for war damages - $5 Billion within 2 years ($28 Billion all-together)</a:t>
            </a:r>
            <a:r>
              <a:rPr lang="en-US" altLang="en-US" sz="1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334" name="Text Box 25"/>
          <p:cNvSpPr txBox="1">
            <a:spLocks noChangeArrowheads="1"/>
          </p:cNvSpPr>
          <p:nvPr/>
        </p:nvSpPr>
        <p:spPr bwMode="auto">
          <a:xfrm>
            <a:off x="6400800" y="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  <a:latin typeface="Century Gothic" panose="020B0502020202020204" pitchFamily="34" charset="0"/>
              </a:rPr>
              <a:t>Terms for Germany</a:t>
            </a:r>
          </a:p>
        </p:txBody>
      </p:sp>
    </p:spTree>
    <p:extLst>
      <p:ext uri="{BB962C8B-B14F-4D97-AF65-F5344CB8AC3E}">
        <p14:creationId xmlns:p14="http://schemas.microsoft.com/office/powerpoint/2010/main" val="962125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  <p:bldP spid="35855" grpId="0" animBg="1"/>
      <p:bldP spid="35857" grpId="0"/>
      <p:bldP spid="35858" grpId="0"/>
      <p:bldP spid="35859" grpId="0"/>
      <p:bldP spid="35860" grpId="0"/>
      <p:bldP spid="35861" grpId="0" animBg="1"/>
      <p:bldP spid="35862" grpId="0" animBg="1"/>
      <p:bldP spid="358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“over here”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To win over there, the US had to mobilize over here</a:t>
            </a:r>
          </a:p>
          <a:p>
            <a:pPr lvl="1"/>
            <a:r>
              <a:rPr lang="en-US" sz="2400" cap="none" dirty="0">
                <a:latin typeface="Book Antiqua" panose="02040602050305030304" pitchFamily="18" charset="0"/>
              </a:rPr>
              <a:t>Wilson consolidated federal authority to organize US war production and distribution</a:t>
            </a:r>
          </a:p>
          <a:p>
            <a:pPr lvl="1"/>
            <a:r>
              <a:rPr lang="en-US" sz="2400" cap="none" dirty="0">
                <a:latin typeface="Book Antiqua" panose="02040602050305030304" pitchFamily="18" charset="0"/>
              </a:rPr>
              <a:t>Wilson began massive propaganda campaign aimed at winning American support for the war</a:t>
            </a:r>
          </a:p>
        </p:txBody>
      </p:sp>
    </p:spTree>
    <p:extLst>
      <p:ext uri="{BB962C8B-B14F-4D97-AF65-F5344CB8AC3E}">
        <p14:creationId xmlns:p14="http://schemas.microsoft.com/office/powerpoint/2010/main" val="888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998805" y="1828800"/>
            <a:ext cx="10564837" cy="4724400"/>
          </a:xfrm>
        </p:spPr>
        <p:txBody>
          <a:bodyPr/>
          <a:lstStyle/>
          <a:p>
            <a:r>
              <a:rPr lang="en-US" altLang="en-US" dirty="0"/>
              <a:t>What?</a:t>
            </a:r>
          </a:p>
          <a:p>
            <a:pPr lvl="1"/>
            <a:r>
              <a:rPr lang="en-US" altLang="en-US" sz="2400" dirty="0"/>
              <a:t>First permanent international security organization whose principle mission was to maintain world peace</a:t>
            </a:r>
          </a:p>
          <a:p>
            <a:pPr lvl="2"/>
            <a:r>
              <a:rPr lang="en-US" altLang="en-US" dirty="0"/>
              <a:t>Prevent war through: disarmament</a:t>
            </a:r>
          </a:p>
          <a:p>
            <a:pPr lvl="2"/>
            <a:r>
              <a:rPr lang="en-US" altLang="en-US" dirty="0"/>
              <a:t>Settle international disputes: negotiation and arbitration</a:t>
            </a:r>
          </a:p>
          <a:p>
            <a:r>
              <a:rPr lang="en-US" altLang="en-US" dirty="0"/>
              <a:t>Precursor to the United Nations</a:t>
            </a:r>
          </a:p>
          <a:p>
            <a:r>
              <a:rPr lang="en-US" altLang="en-US" dirty="0"/>
              <a:t>Even though it was Wilson’s Idea, the US NEVER joins</a:t>
            </a:r>
          </a:p>
          <a:p>
            <a:pPr lvl="1"/>
            <a:r>
              <a:rPr lang="en-US" altLang="en-US" sz="2400" dirty="0" smtClean="0"/>
              <a:t>Senate refuses to ratify treaty of Versailles because of League of Nations</a:t>
            </a:r>
          </a:p>
          <a:p>
            <a:pPr marL="366713" lvl="1" indent="0">
              <a:buNone/>
            </a:pPr>
            <a:endParaRPr lang="en-US" altLang="en-US" sz="2400" dirty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09800" y="381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1"/>
                </a:solidFill>
                <a:latin typeface="Century Gothic" panose="020B0502020202020204" pitchFamily="34" charset="0"/>
              </a:rPr>
              <a:t>League of Nations (1919-1947)</a:t>
            </a:r>
          </a:p>
        </p:txBody>
      </p:sp>
    </p:spTree>
    <p:extLst>
      <p:ext uri="{BB962C8B-B14F-4D97-AF65-F5344CB8AC3E}">
        <p14:creationId xmlns:p14="http://schemas.microsoft.com/office/powerpoint/2010/main" val="36062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-474565" y="1321190"/>
            <a:ext cx="6650282" cy="475605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27048" indent="-457200">
              <a:lnSpc>
                <a:spcPct val="90000"/>
              </a:lnSpc>
            </a:pPr>
            <a:r>
              <a:rPr lang="en-US" altLang="en-US" sz="2800" dirty="0" smtClean="0"/>
              <a:t>2/3 of senate was needed for us to approve treaty:  </a:t>
            </a:r>
          </a:p>
          <a:p>
            <a:pPr marL="984237" lvl="1" indent="-457200">
              <a:lnSpc>
                <a:spcPct val="90000"/>
              </a:lnSpc>
            </a:pPr>
            <a:r>
              <a:rPr lang="en-US" altLang="en-US" sz="2600" b="1" i="1" u="sng" cap="none" dirty="0" smtClean="0">
                <a:latin typeface="Book Antiqua" panose="02040602050305030304" pitchFamily="18" charset="0"/>
              </a:rPr>
              <a:t>Mild reservationists:</a:t>
            </a:r>
            <a:r>
              <a:rPr lang="en-US" altLang="en-US" sz="2600" cap="none" dirty="0" smtClean="0">
                <a:latin typeface="Book Antiqua" panose="02040602050305030304" pitchFamily="18" charset="0"/>
              </a:rPr>
              <a:t> wanted changes to slightly weaken league</a:t>
            </a:r>
          </a:p>
          <a:p>
            <a:pPr marL="984237" lvl="1" indent="-457200">
              <a:lnSpc>
                <a:spcPct val="90000"/>
              </a:lnSpc>
            </a:pPr>
            <a:r>
              <a:rPr lang="en-US" altLang="en-US" sz="2600" b="1" i="1" u="sng" cap="none" dirty="0" smtClean="0">
                <a:latin typeface="Book Antiqua" panose="02040602050305030304" pitchFamily="18" charset="0"/>
              </a:rPr>
              <a:t>Strong reservationists:</a:t>
            </a:r>
            <a:r>
              <a:rPr lang="en-US" altLang="en-US" sz="2600" cap="none" dirty="0">
                <a:latin typeface="Book Antiqua" panose="02040602050305030304" pitchFamily="18" charset="0"/>
              </a:rPr>
              <a:t> </a:t>
            </a:r>
            <a:r>
              <a:rPr lang="en-US" altLang="en-US" sz="2600" cap="none" dirty="0" smtClean="0">
                <a:latin typeface="Book Antiqua" panose="02040602050305030304" pitchFamily="18" charset="0"/>
              </a:rPr>
              <a:t>led by Henry Cabot Lodge- wanted major changes to Article 10, which required member nations to protect each other when attacked</a:t>
            </a:r>
          </a:p>
          <a:p>
            <a:pPr marL="984237" lvl="1" indent="-457200">
              <a:lnSpc>
                <a:spcPct val="90000"/>
              </a:lnSpc>
            </a:pPr>
            <a:r>
              <a:rPr lang="en-US" altLang="en-US" sz="2600" b="1" i="1" u="sng" cap="none" dirty="0" smtClean="0">
                <a:latin typeface="Book Antiqua" panose="02040602050305030304" pitchFamily="18" charset="0"/>
              </a:rPr>
              <a:t>Irreconcilables</a:t>
            </a:r>
            <a:r>
              <a:rPr lang="en-US" altLang="en-US" sz="2600" i="1" u="sng" cap="none" dirty="0" smtClean="0">
                <a:latin typeface="Book Antiqua" panose="02040602050305030304" pitchFamily="18" charset="0"/>
              </a:rPr>
              <a:t>:</a:t>
            </a:r>
            <a:r>
              <a:rPr lang="en-US" altLang="en-US" sz="2600" cap="none" dirty="0">
                <a:latin typeface="Book Antiqua" panose="02040602050305030304" pitchFamily="18" charset="0"/>
              </a:rPr>
              <a:t> </a:t>
            </a:r>
            <a:r>
              <a:rPr lang="en-US" altLang="en-US" sz="2600" cap="none" dirty="0" smtClean="0">
                <a:latin typeface="Book Antiqua" panose="02040602050305030304" pitchFamily="18" charset="0"/>
              </a:rPr>
              <a:t>refused to allow the US to join the League of Nations</a:t>
            </a:r>
            <a:endParaRPr lang="en-US" altLang="en-US" sz="2600" i="1" u="sng" cap="none" dirty="0" smtClean="0">
              <a:latin typeface="Book Antiqua" panose="02040602050305030304" pitchFamily="18" charset="0"/>
            </a:endParaRPr>
          </a:p>
        </p:txBody>
      </p:sp>
      <p:pic>
        <p:nvPicPr>
          <p:cNvPr id="4" name="Picture 5" descr="league_of_nations_life_pre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/>
          <a:stretch>
            <a:fillRect/>
          </a:stretch>
        </p:blipFill>
        <p:spPr bwMode="auto">
          <a:xfrm>
            <a:off x="6288258" y="6350"/>
            <a:ext cx="5903742" cy="6851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0" y="6350"/>
            <a:ext cx="7024688" cy="1143000"/>
          </a:xfrm>
        </p:spPr>
        <p:txBody>
          <a:bodyPr/>
          <a:lstStyle/>
          <a:p>
            <a:r>
              <a:rPr lang="en-US" altLang="en-US" dirty="0" smtClean="0"/>
              <a:t>Rejection in the senate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9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 in the senate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Lodge (senate majority leader) led attack on treaty and league</a:t>
            </a:r>
          </a:p>
          <a:p>
            <a:pPr lvl="1"/>
            <a:r>
              <a:rPr lang="en-US" sz="2400" cap="none" dirty="0" smtClean="0">
                <a:latin typeface="Book Antiqua" panose="02040602050305030304" pitchFamily="18" charset="0"/>
              </a:rPr>
              <a:t>Wilson attempted to pressure Senate by launching cross-country speaking tour</a:t>
            </a:r>
          </a:p>
          <a:p>
            <a:pPr lvl="1"/>
            <a:r>
              <a:rPr lang="en-US" sz="2400" cap="none" dirty="0" smtClean="0">
                <a:latin typeface="Book Antiqua" panose="02040602050305030304" pitchFamily="18" charset="0"/>
              </a:rPr>
              <a:t>Tour was popular but ineffective in pressuring Lodge</a:t>
            </a:r>
          </a:p>
          <a:p>
            <a:pPr lvl="1"/>
            <a:r>
              <a:rPr lang="en-US" sz="2400" cap="none" dirty="0" smtClean="0">
                <a:latin typeface="Book Antiqua" panose="02040602050305030304" pitchFamily="18" charset="0"/>
              </a:rPr>
              <a:t>Wilson suffered a massive stroke while on tour &amp; became bed-ridden</a:t>
            </a:r>
          </a:p>
          <a:p>
            <a:pPr lvl="2"/>
            <a:r>
              <a:rPr lang="en-US" sz="2000" cap="none" dirty="0" smtClean="0">
                <a:latin typeface="Book Antiqua" panose="02040602050305030304" pitchFamily="18" charset="0"/>
              </a:rPr>
              <a:t>Edith Wilson served as </a:t>
            </a:r>
            <a:r>
              <a:rPr lang="en-US" sz="2000" i="1" cap="none" dirty="0" smtClean="0">
                <a:latin typeface="Book Antiqua" panose="02040602050305030304" pitchFamily="18" charset="0"/>
              </a:rPr>
              <a:t>de facto</a:t>
            </a:r>
            <a:r>
              <a:rPr lang="en-US" sz="2000" cap="none" dirty="0" smtClean="0">
                <a:latin typeface="Book Antiqua" panose="02040602050305030304" pitchFamily="18" charset="0"/>
              </a:rPr>
              <a:t> president for the remainder of the term</a:t>
            </a:r>
            <a:endParaRPr lang="en-US" sz="2000" cap="none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7" y="5613008"/>
            <a:ext cx="11016343" cy="6999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Warren g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harding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won landslide victory in 1920- promising a “return to normalcy”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11" descr="1920_Electoral_Map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/>
          <a:stretch>
            <a:fillRect/>
          </a:stretch>
        </p:blipFill>
        <p:spPr bwMode="auto">
          <a:xfrm>
            <a:off x="1519312" y="270442"/>
            <a:ext cx="9180513" cy="5211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483654"/>
            <a:ext cx="10396883" cy="1151965"/>
          </a:xfrm>
        </p:spPr>
        <p:txBody>
          <a:bodyPr/>
          <a:lstStyle/>
          <a:p>
            <a:r>
              <a:rPr lang="en-US" dirty="0" smtClean="0"/>
              <a:t>Homefront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152" y="1635617"/>
            <a:ext cx="7637173" cy="4172755"/>
          </a:xfrm>
        </p:spPr>
        <p:txBody>
          <a:bodyPr anchor="t">
            <a:normAutofit/>
          </a:bodyPr>
          <a:lstStyle/>
          <a:p>
            <a:r>
              <a:rPr lang="en-US" sz="2400" cap="none" dirty="0" err="1"/>
              <a:t>WI</a:t>
            </a:r>
            <a:r>
              <a:rPr lang="en-US" sz="2400" dirty="0" err="1"/>
              <a:t>lson</a:t>
            </a:r>
            <a:r>
              <a:rPr lang="en-US" sz="2400" dirty="0"/>
              <a:t> formed the committee on public information (CPI) and hired muckraker George creel to publicize the US war effort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Voluntary censorship in press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Propaganda in motion picture films</a:t>
            </a:r>
          </a:p>
          <a:p>
            <a:r>
              <a:rPr lang="en-US" sz="2400" cap="none" dirty="0"/>
              <a:t>LED  TO SWEEPING ANTI-GERMAN SENTIMENT 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Bach, Beethoven, &amp; Brahms were not played in symphonies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Sauerkraut renamed “Liberty Cabbage” and pretzels no longer served in bars</a:t>
            </a:r>
            <a:endParaRPr lang="en-US" sz="2000" dirty="0">
              <a:latin typeface="Book Antiqua" panose="02040602050305030304" pitchFamily="18" charset="0"/>
            </a:endParaRPr>
          </a:p>
          <a:p>
            <a:endParaRPr lang="en-US" cap="none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shs.umsystem.edu/historicmissourians/name/c/creel/images/large/creel_main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840" y="231084"/>
            <a:ext cx="3810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W1poster-Remember the Flag of Liberty - immigr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38"/>
            <a:ext cx="3894138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WW1poster-Americans All-Victory Liberty Loan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40" y="98739"/>
            <a:ext cx="3719513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WW1poster-Jewish Welfare Board - Bonds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86" y="98739"/>
            <a:ext cx="3594100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35" y="418514"/>
            <a:ext cx="10396883" cy="1151965"/>
          </a:xfrm>
        </p:spPr>
        <p:txBody>
          <a:bodyPr/>
          <a:lstStyle/>
          <a:p>
            <a:r>
              <a:rPr lang="en-US" dirty="0" smtClean="0"/>
              <a:t>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82117" y="0"/>
            <a:ext cx="7109883" cy="6858000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r>
              <a:rPr lang="en-US" sz="2400" dirty="0"/>
              <a:t>Nov 1917- Vladimir Lenin and Bolsheviks overthrow Russian government and established USSR, 1</a:t>
            </a:r>
            <a:r>
              <a:rPr lang="en-US" sz="2400" baseline="30000" dirty="0"/>
              <a:t>st</a:t>
            </a:r>
            <a:r>
              <a:rPr lang="en-US" sz="2400" dirty="0"/>
              <a:t> communist nation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Russia pulled out of WWI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Americans angry about Russian pull-out on Eastern front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Wilson sent troops to USSR, but refused to recognizer new government</a:t>
            </a:r>
          </a:p>
          <a:p>
            <a:r>
              <a:rPr lang="en-US" sz="2400" dirty="0"/>
              <a:t>Nov 1917- Vladimir Lenin and Bolsheviks overthrow Russian government and established USSR, 1</a:t>
            </a:r>
            <a:r>
              <a:rPr lang="en-US" sz="2400" baseline="30000" dirty="0"/>
              <a:t>st</a:t>
            </a:r>
            <a:r>
              <a:rPr lang="en-US" sz="2400" dirty="0"/>
              <a:t> communist nation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Americans feared the spread of Communism into US</a:t>
            </a:r>
          </a:p>
          <a:p>
            <a:pPr lvl="1"/>
            <a:r>
              <a:rPr lang="en-US" sz="2000" cap="none" dirty="0">
                <a:latin typeface="Book Antiqua" panose="02040602050305030304" pitchFamily="18" charset="0"/>
              </a:rPr>
              <a:t>Eugene Debs- Formed Socialist Party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Encouraged strikes</a:t>
            </a:r>
          </a:p>
          <a:p>
            <a:pPr lvl="2"/>
            <a:r>
              <a:rPr lang="en-US" sz="1800" cap="none" dirty="0">
                <a:latin typeface="Book Antiqua" panose="02040602050305030304" pitchFamily="18" charset="0"/>
              </a:rPr>
              <a:t>Every strike fueled fears of Bolshevik-style socialist revolution in America</a:t>
            </a:r>
          </a:p>
        </p:txBody>
      </p:sp>
      <p:pic>
        <p:nvPicPr>
          <p:cNvPr id="4" name="Picture 9" descr="october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5972"/>
            <a:ext cx="4846483" cy="32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WW1poster-Help Crush the Menace of the S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35400" cy="5867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wwp_3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0"/>
            <a:ext cx="3844925" cy="5943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WW1poster-Beat Back the Hun with Liberty Bonds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0"/>
            <a:ext cx="3790951" cy="571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Homefront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9281" y="1728546"/>
            <a:ext cx="4531531" cy="3715652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sz="2400" dirty="0"/>
              <a:t>Wilson encouraged censorship</a:t>
            </a:r>
          </a:p>
          <a:p>
            <a:pPr lvl="1"/>
            <a:r>
              <a:rPr lang="en-US" sz="2000" i="1" u="sng" dirty="0">
                <a:latin typeface="Book Antiqua" panose="02040602050305030304" pitchFamily="18" charset="0"/>
              </a:rPr>
              <a:t>E</a:t>
            </a:r>
            <a:r>
              <a:rPr lang="en-US" sz="2000" i="1" u="sng" cap="none" dirty="0">
                <a:latin typeface="Book Antiqua" panose="02040602050305030304" pitchFamily="18" charset="0"/>
              </a:rPr>
              <a:t>spionage Act:</a:t>
            </a:r>
            <a:r>
              <a:rPr lang="en-US" sz="2000" cap="none" dirty="0">
                <a:latin typeface="Book Antiqua" panose="02040602050305030304" pitchFamily="18" charset="0"/>
              </a:rPr>
              <a:t> aiding enemy, obstructing troop recruitment, or encouraging disloyalty illegal</a:t>
            </a:r>
          </a:p>
          <a:p>
            <a:pPr lvl="1"/>
            <a:r>
              <a:rPr lang="en-US" sz="2000" i="1" u="sng" cap="none" dirty="0">
                <a:latin typeface="Book Antiqua" panose="02040602050305030304" pitchFamily="18" charset="0"/>
              </a:rPr>
              <a:t>Sedition Act:</a:t>
            </a:r>
            <a:r>
              <a:rPr lang="en-US" sz="2000" i="1" cap="none" dirty="0">
                <a:latin typeface="Book Antiqua" panose="02040602050305030304" pitchFamily="18" charset="0"/>
              </a:rPr>
              <a:t> </a:t>
            </a:r>
            <a:r>
              <a:rPr lang="en-US" sz="2000" cap="none" dirty="0">
                <a:latin typeface="Book Antiqua" panose="02040602050305030304" pitchFamily="18" charset="0"/>
              </a:rPr>
              <a:t>made it illegal to speak “disloyally” towards the US govt., flag, or troops</a:t>
            </a:r>
            <a:endParaRPr lang="en-US" sz="2000" i="1" u="sng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46223" y="1726765"/>
            <a:ext cx="4531531" cy="37156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Restrictions on 1</a:t>
            </a:r>
            <a:r>
              <a:rPr lang="en-US" sz="2400" baseline="30000" dirty="0"/>
              <a:t>st</a:t>
            </a:r>
            <a:r>
              <a:rPr lang="en-US" sz="2400" dirty="0"/>
              <a:t> amendment upheld by courts (3 major cases)</a:t>
            </a:r>
          </a:p>
          <a:p>
            <a:pPr lvl="1"/>
            <a:r>
              <a:rPr lang="en-US" sz="2000" i="1" dirty="0">
                <a:latin typeface="Book Antiqua" panose="02040602050305030304" pitchFamily="18" charset="0"/>
              </a:rPr>
              <a:t>Schenk v. US</a:t>
            </a:r>
          </a:p>
          <a:p>
            <a:pPr lvl="1"/>
            <a:r>
              <a:rPr lang="en-US" sz="2000" i="1" dirty="0">
                <a:latin typeface="Book Antiqua" panose="02040602050305030304" pitchFamily="18" charset="0"/>
              </a:rPr>
              <a:t>Debs v. US</a:t>
            </a:r>
          </a:p>
          <a:p>
            <a:pPr lvl="1"/>
            <a:r>
              <a:rPr lang="en-US" sz="2000" i="1" dirty="0">
                <a:latin typeface="Book Antiqua" panose="02040602050305030304" pitchFamily="18" charset="0"/>
              </a:rPr>
              <a:t>Abrams v. US</a:t>
            </a:r>
          </a:p>
          <a:p>
            <a:pPr marL="0" indent="0">
              <a:buNone/>
            </a:pPr>
            <a:r>
              <a:rPr lang="en-US" sz="2200" b="1" cap="none" dirty="0">
                <a:latin typeface="Book Antiqua" panose="02040602050305030304" pitchFamily="18" charset="0"/>
              </a:rPr>
              <a:t>First amendment can be restricted when it presents a “clear and present danger</a:t>
            </a:r>
            <a:r>
              <a:rPr lang="en-US" sz="2200" i="1" dirty="0">
                <a:latin typeface="Book Antiqua" panose="02040602050305030304" pitchFamily="18" charset="0"/>
              </a:rPr>
              <a:t>”</a:t>
            </a:r>
          </a:p>
        </p:txBody>
      </p:sp>
      <p:sp>
        <p:nvSpPr>
          <p:cNvPr id="5" name="Oval 4"/>
          <p:cNvSpPr/>
          <p:nvPr/>
        </p:nvSpPr>
        <p:spPr>
          <a:xfrm>
            <a:off x="9101235" y="2361547"/>
            <a:ext cx="2208629" cy="18851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All supported convictions under Espionage Act of 1917</a:t>
            </a:r>
          </a:p>
        </p:txBody>
      </p:sp>
    </p:spTree>
    <p:extLst>
      <p:ext uri="{BB962C8B-B14F-4D97-AF65-F5344CB8AC3E}">
        <p14:creationId xmlns:p14="http://schemas.microsoft.com/office/powerpoint/2010/main" val="6607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112" y="685800"/>
            <a:ext cx="3162571" cy="1151965"/>
          </a:xfrm>
        </p:spPr>
        <p:txBody>
          <a:bodyPr/>
          <a:lstStyle/>
          <a:p>
            <a:r>
              <a:rPr lang="en-US" dirty="0" smtClean="0"/>
              <a:t>Red Scare</a:t>
            </a:r>
            <a:endParaRPr lang="en-US" dirty="0"/>
          </a:p>
        </p:txBody>
      </p:sp>
      <p:pic>
        <p:nvPicPr>
          <p:cNvPr id="4" name="Picture 5" descr="Pol_Cartoon-Anti-Anarchist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6" b="13846"/>
          <a:stretch>
            <a:fillRect/>
          </a:stretch>
        </p:blipFill>
        <p:spPr bwMode="auto">
          <a:xfrm>
            <a:off x="844063" y="-19051"/>
            <a:ext cx="5943600" cy="6877051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4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7540283" y="1826165"/>
            <a:ext cx="406556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“Put Them Out &amp; Keep Them Out”  </a:t>
            </a:r>
            <a:r>
              <a:rPr kumimoji="0" lang="en-US" altLang="en-US" i="1" dirty="0">
                <a:solidFill>
                  <a:schemeClr val="tx2"/>
                </a:solidFill>
                <a:latin typeface="Times New Roman" panose="02020603050405020304" pitchFamily="18" charset="0"/>
              </a:rPr>
              <a:t>Philadelphia Inquirer</a:t>
            </a:r>
          </a:p>
        </p:txBody>
      </p:sp>
    </p:spTree>
    <p:extLst>
      <p:ext uri="{BB962C8B-B14F-4D97-AF65-F5344CB8AC3E}">
        <p14:creationId xmlns:p14="http://schemas.microsoft.com/office/powerpoint/2010/main" val="419279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2" y="2063396"/>
            <a:ext cx="6607175" cy="3311189"/>
          </a:xfrm>
        </p:spPr>
        <p:txBody>
          <a:bodyPr anchor="t">
            <a:normAutofit/>
          </a:bodyPr>
          <a:lstStyle/>
          <a:p>
            <a:r>
              <a:rPr lang="en-US" sz="2800" dirty="0"/>
              <a:t>US attorney general Mitchell palmer</a:t>
            </a:r>
          </a:p>
          <a:p>
            <a:pPr lvl="1"/>
            <a:r>
              <a:rPr lang="en-US" sz="2400" cap="none" dirty="0">
                <a:latin typeface="Book Antiqua" panose="02040602050305030304" pitchFamily="18" charset="0"/>
              </a:rPr>
              <a:t>Used bombing of own house to pass </a:t>
            </a:r>
            <a:r>
              <a:rPr lang="en-US" sz="2400" i="1" u="sng" cap="none" dirty="0">
                <a:latin typeface="Book Antiqua" panose="02040602050305030304" pitchFamily="18" charset="0"/>
              </a:rPr>
              <a:t>Alien Act of 1918</a:t>
            </a:r>
            <a:endParaRPr lang="en-US" sz="2400" cap="none" dirty="0">
              <a:latin typeface="Book Antiqua" panose="02040602050305030304" pitchFamily="18" charset="0"/>
            </a:endParaRPr>
          </a:p>
          <a:p>
            <a:pPr lvl="1"/>
            <a:r>
              <a:rPr lang="en-US" sz="2400" cap="none" dirty="0">
                <a:latin typeface="Book Antiqua" panose="02040602050305030304" pitchFamily="18" charset="0"/>
              </a:rPr>
              <a:t>Arrested or deported ~6,000 suspected radicals (many innocent)</a:t>
            </a:r>
          </a:p>
          <a:p>
            <a:pPr lvl="1"/>
            <a:r>
              <a:rPr lang="en-US" sz="2400" cap="none" dirty="0">
                <a:latin typeface="Book Antiqua" panose="02040602050305030304" pitchFamily="18" charset="0"/>
              </a:rPr>
              <a:t>“Palmer Raids”</a:t>
            </a:r>
          </a:p>
        </p:txBody>
      </p:sp>
      <p:pic>
        <p:nvPicPr>
          <p:cNvPr id="4" name="Picture 6" descr="photo-Palmer's Home Bombed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4"/>
          <a:stretch>
            <a:fillRect/>
          </a:stretch>
        </p:blipFill>
        <p:spPr bwMode="auto">
          <a:xfrm>
            <a:off x="7292977" y="0"/>
            <a:ext cx="4899025" cy="68580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66</TotalTime>
  <Words>1078</Words>
  <Application>Microsoft Office PowerPoint</Application>
  <PresentationFormat>Widescreen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ＭＳ Ｐゴシック</vt:lpstr>
      <vt:lpstr>Arial</vt:lpstr>
      <vt:lpstr>Arial Narrow</vt:lpstr>
      <vt:lpstr>Book Antiqua</vt:lpstr>
      <vt:lpstr>Calibri</vt:lpstr>
      <vt:lpstr>Century Gothic</vt:lpstr>
      <vt:lpstr>Impact</vt:lpstr>
      <vt:lpstr>Times New Roman</vt:lpstr>
      <vt:lpstr>Wingdings 2</vt:lpstr>
      <vt:lpstr>Main Event</vt:lpstr>
      <vt:lpstr>Austin</vt:lpstr>
      <vt:lpstr>World War I</vt:lpstr>
      <vt:lpstr>The War “over here”</vt:lpstr>
      <vt:lpstr>Homefront propaganda</vt:lpstr>
      <vt:lpstr>PowerPoint Presentation</vt:lpstr>
      <vt:lpstr>Red scare</vt:lpstr>
      <vt:lpstr>PowerPoint Presentation</vt:lpstr>
      <vt:lpstr>Homefront censorship</vt:lpstr>
      <vt:lpstr>Red Scare</vt:lpstr>
      <vt:lpstr>Red Scare</vt:lpstr>
      <vt:lpstr>A bureaucratic war</vt:lpstr>
      <vt:lpstr>PowerPoint Presentation</vt:lpstr>
      <vt:lpstr>Workers in war</vt:lpstr>
      <vt:lpstr>Workers in war</vt:lpstr>
      <vt:lpstr>Wilson’s Fourteen Points</vt:lpstr>
      <vt:lpstr>Wilson’s Fourteen Points</vt:lpstr>
      <vt:lpstr>The War Ends</vt:lpstr>
      <vt:lpstr>Paris Peace Conference</vt:lpstr>
      <vt:lpstr>Treaty of Versailles</vt:lpstr>
      <vt:lpstr>PowerPoint Presentation</vt:lpstr>
      <vt:lpstr>PowerPoint Presentation</vt:lpstr>
      <vt:lpstr>Rejection in the senate</vt:lpstr>
      <vt:lpstr>Rejection in the senate 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Carrie Shaw</dc:creator>
  <cp:lastModifiedBy>Carrie Shaw</cp:lastModifiedBy>
  <cp:revision>28</cp:revision>
  <dcterms:created xsi:type="dcterms:W3CDTF">2015-11-15T23:55:36Z</dcterms:created>
  <dcterms:modified xsi:type="dcterms:W3CDTF">2015-11-16T01:01:40Z</dcterms:modified>
</cp:coreProperties>
</file>