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090CB-57E2-41E9-A8C6-075BB77A863C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1F6D-70BD-4345-8E90-D02C5739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F68462-5476-4B89-B78B-485B9433CDBA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9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FC57F0-1E90-4F58-83F8-0544885F99A1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56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87B538-92B4-45D0-BDA8-B9E416BB21D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2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89FBD8-001F-4215-A1D5-A040E6D6EB4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77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B22473-83AE-4E00-9A4A-B280331E61C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1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FAC627-2F97-4369-A057-1A2E3AF8CE5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4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B4D836-02A3-4F74-80AB-CCD583091FE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F06851-B4D6-431C-86AE-5D554B66C692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5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7404D6-62C3-4F48-A032-4D55E8A48F2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8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E90AA-7426-49DC-95DE-8CDA24E03CD7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2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74C2A3-CEC1-43AC-95C7-67BCC73C3C89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0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2D84A-8769-46C8-A046-60B35B9517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2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93AC7-87CB-437E-9640-CF13F1C18F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1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9355-498F-4985-8BAB-ABB89C8056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6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5F776-57D0-4421-BC04-DE1F81CEB1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2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8E6B1-AF1A-4F9D-B90F-0A57F868AE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8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FB8F5-5F58-4ECE-840D-1B765D267A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0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1F26D-7B91-4C85-B6DE-7898C0C377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7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5FB25-469C-4BE6-B3AF-E9399C7C85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9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9A644B-68D7-46B1-A30C-E2B2EE0170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3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AC3DE-1BC2-46D6-8E3B-4D037814C6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3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1406F-3D56-45DD-ABDE-FB9EAD78F0D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7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1C76D-A339-42DA-B73A-57160FC916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8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7BCC8C-8664-4249-A5A0-BE8D6D19033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d/d8/Andrew_Jackson.jpe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6/64/John_Quincy_Adam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commons/d/d8/Andrew_Jackson.jpeg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upload.wikimedia.org/wikipedia/commons/6/64/John_Quincy_Adams.jpg" TargetMode="External"/><Relationship Id="rId7" Type="http://schemas.openxmlformats.org/officeDocument/2006/relationships/hyperlink" Target="http://upload.wikimedia.org/wikipedia/commons/0/0a/WilliamHarrisCrawford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commons/d/d8/Andrew_Jackson.jpe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upload.wikimedia.org/wikipedia/commons/9/92/Henry_Clay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upload.wikimedia.org/wikipedia/commons/6/64/John_Quincy_Adams.jpg" TargetMode="External"/><Relationship Id="rId7" Type="http://schemas.openxmlformats.org/officeDocument/2006/relationships/hyperlink" Target="http://upload.wikimedia.org/wikipedia/commons/0/0a/WilliamHarrisCrawford5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commons/d/d8/Andrew_Jackson.jpe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upload.wikimedia.org/wikipedia/commons/9/92/Henry_Clay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upload.wikimedia.org/wikipedia/commons/6/64/John_Quincy_Adams.jpg" TargetMode="External"/><Relationship Id="rId7" Type="http://schemas.openxmlformats.org/officeDocument/2006/relationships/hyperlink" Target="http://upload.wikimedia.org/wikipedia/commons/0/0a/WilliamHarrisCrawford5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commons/d/d8/Andrew_Jackson.jpe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upload.wikimedia.org/wikipedia/commons/9/92/Henry_Clay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upload.wikimedia.org/wikipedia/commons/6/64/John_Quincy_Adams.jpg" TargetMode="External"/><Relationship Id="rId7" Type="http://schemas.openxmlformats.org/officeDocument/2006/relationships/hyperlink" Target="http://upload.wikimedia.org/wikipedia/commons/0/0a/WilliamHarrisCrawford5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upload.wikimedia.org/wikipedia/commons/d/d8/Andrew_Jackson.jpeg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upload.wikimedia.org/wikipedia/commons/9/92/Henry_Clay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hyperlink" Target="http://upload.wikimedia.org/wikipedia/commons/6/64/John_Quincy_Adams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upload.wikimedia.org/wikipedia/commons/7/7d/Ja6.gif" TargetMode="External"/><Relationship Id="rId7" Type="http://schemas.openxmlformats.org/officeDocument/2006/relationships/hyperlink" Target="http://upload.wikimedia.org/wikipedia/commons/8/89/Kaiserkanal01.jpg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www.mistisoftware.com/astronomy/images/PerseusCluster_041008_041214_2000.jpg" TargetMode="External"/><Relationship Id="rId5" Type="http://schemas.openxmlformats.org/officeDocument/2006/relationships/hyperlink" Target="http://upload.wikimedia.org/wikipedia/commons/3/3e/I-80_Eastshore_Fwy.jp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://upload.wikimedia.org/wikipedia/en/6/61/Coimbra_University_Tower_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75327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Garamond" panose="02020404030301010803" pitchFamily="18" charset="0"/>
              </a:rPr>
              <a:t>The Election of 1824 and the    J.Q Adams Presidency</a:t>
            </a:r>
            <a:br>
              <a:rPr lang="en-US" altLang="en-US" dirty="0" smtClean="0">
                <a:solidFill>
                  <a:srgbClr val="FFFF00"/>
                </a:solidFill>
                <a:latin typeface="Garamond" panose="02020404030301010803" pitchFamily="18" charset="0"/>
              </a:rPr>
            </a:br>
            <a:endParaRPr lang="en-US" altLang="en-US" dirty="0" smtClean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  <p:pic>
        <p:nvPicPr>
          <p:cNvPr id="2052" name="Picture 5" descr="Map/Still:The United States, 1812–22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7588"/>
            <a:ext cx="63246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2895600" y="228600"/>
            <a:ext cx="6248400" cy="1447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 rot="259711">
            <a:off x="3810000" y="609601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Broadway" panose="04040905080B02020502" pitchFamily="82" charset="0"/>
              </a:rPr>
              <a:t>Election of 1828</a:t>
            </a:r>
          </a:p>
        </p:txBody>
      </p:sp>
      <p:pic>
        <p:nvPicPr>
          <p:cNvPr id="11268" name="Picture 6" descr="Image:John Quincy Adam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657600"/>
            <a:ext cx="1751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Image:Andrew Jackson.jpe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3505200"/>
            <a:ext cx="1901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1581150" y="5867401"/>
            <a:ext cx="2393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John Quincy Adams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8229600" y="5943601"/>
            <a:ext cx="2063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Andrew Jackson 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4572000" y="4267200"/>
            <a:ext cx="3581400" cy="1828800"/>
          </a:xfrm>
          <a:prstGeom prst="wedgeEllipseCallout">
            <a:avLst>
              <a:gd name="adj1" fmla="val 76329"/>
              <a:gd name="adj2" fmla="val -3810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953000" y="4724401"/>
            <a:ext cx="281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oper Black" panose="0208090404030B020404" pitchFamily="18" charset="0"/>
              </a:rPr>
              <a:t>Adams is an aristocrat! Remember the “corrupt bargain!”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3505200" y="1752600"/>
            <a:ext cx="3276600" cy="1676400"/>
          </a:xfrm>
          <a:prstGeom prst="wedgeRoundRectCallout">
            <a:avLst>
              <a:gd name="adj1" fmla="val -61870"/>
              <a:gd name="adj2" fmla="val 125190"/>
              <a:gd name="adj3" fmla="val 16667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886200" y="1981201"/>
            <a:ext cx="2667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oper Black" panose="0208090404030B020404" pitchFamily="18" charset="0"/>
              </a:rPr>
              <a:t>Jackson is dangerous! He will become a dictator like Napoleon! 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810000" y="1828800"/>
            <a:ext cx="4267200" cy="1892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New political party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The Democratic-Republicans split between those who supported 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Jackson - Democratic Republican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FFFF"/>
                </a:solidFill>
              </a:rPr>
              <a:t> Adams - National Republicans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524000" y="6400801"/>
            <a:ext cx="2514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National Republicans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772400" y="6491288"/>
            <a:ext cx="2895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Democratic-Republican</a:t>
            </a:r>
          </a:p>
        </p:txBody>
      </p:sp>
    </p:spTree>
    <p:extLst>
      <p:ext uri="{BB962C8B-B14F-4D97-AF65-F5344CB8AC3E}">
        <p14:creationId xmlns:p14="http://schemas.microsoft.com/office/powerpoint/2010/main" val="4071336422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49" grpId="1" animBg="1"/>
      <p:bldP spid="14352" grpId="0" build="allAtOnce"/>
      <p:bldP spid="14353" grpId="0" animBg="1"/>
      <p:bldP spid="14353" grpId="1" animBg="1"/>
      <p:bldP spid="14354" grpId="0"/>
      <p:bldP spid="14354" grpId="1"/>
      <p:bldP spid="14357" grpId="0" build="allAtOnce" animBg="1"/>
      <p:bldP spid="14357" grpId="1" build="allAtOnce" animBg="1"/>
      <p:bldP spid="14358" grpId="0" animBg="1"/>
      <p:bldP spid="143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17708" r="26563" b="7292"/>
          <a:stretch>
            <a:fillRect/>
          </a:stretch>
        </p:blipFill>
        <p:spPr bwMode="auto">
          <a:xfrm>
            <a:off x="1524000" y="457200"/>
            <a:ext cx="5562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8305800" y="1600200"/>
            <a:ext cx="2362200" cy="2286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WINNER!</a:t>
            </a:r>
          </a:p>
        </p:txBody>
      </p:sp>
      <p:pic>
        <p:nvPicPr>
          <p:cNvPr id="46087" name="Picture 7" descr="Image:Andrew Jackson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4114800"/>
            <a:ext cx="1901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1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Image:John Quincy Adam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751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Image:Andrew Jackson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6" y="0"/>
            <a:ext cx="1901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Image:WilliamHarrisCrawford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195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Image:Henry Cla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4343400"/>
            <a:ext cx="20621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200400" y="0"/>
            <a:ext cx="2743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John Quincy Adams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Son of Abigail and John Adams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Harvard University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Intelligent and high morals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Seemed hard and cold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019800" y="1"/>
            <a:ext cx="2743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Andrew Jackson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“Hero of New Orleans”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In the War of 1812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“Old Hickory”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Man of the people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352800" y="4343400"/>
            <a:ext cx="2514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William H. Crawford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Farmer, school teacher, lawyer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Secretary of War (Madison)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19800" y="4343400"/>
            <a:ext cx="2514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Henry Clay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Speaker of the House of Representatives</a:t>
            </a:r>
          </a:p>
        </p:txBody>
      </p:sp>
      <p:sp>
        <p:nvSpPr>
          <p:cNvPr id="3082" name="AutoShape 17"/>
          <p:cNvSpPr>
            <a:spLocks noChangeArrowheads="1"/>
          </p:cNvSpPr>
          <p:nvPr/>
        </p:nvSpPr>
        <p:spPr bwMode="auto">
          <a:xfrm>
            <a:off x="3124200" y="2590800"/>
            <a:ext cx="5410200" cy="1219200"/>
          </a:xfrm>
          <a:prstGeom prst="wave">
            <a:avLst>
              <a:gd name="adj1" fmla="val 13005"/>
              <a:gd name="adj2" fmla="val -5282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083" name="Text Box 18"/>
          <p:cNvSpPr txBox="1">
            <a:spLocks noChangeArrowheads="1"/>
          </p:cNvSpPr>
          <p:nvPr/>
        </p:nvSpPr>
        <p:spPr bwMode="auto">
          <a:xfrm rot="317040">
            <a:off x="3733800" y="2971801"/>
            <a:ext cx="411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FFFFFF"/>
                </a:solidFill>
                <a:latin typeface="Bernard MT Condensed" panose="02050806060905020404" pitchFamily="18" charset="0"/>
              </a:rPr>
              <a:t>Election of 1824</a:t>
            </a:r>
          </a:p>
        </p:txBody>
      </p:sp>
    </p:spTree>
    <p:extLst>
      <p:ext uri="{BB962C8B-B14F-4D97-AF65-F5344CB8AC3E}">
        <p14:creationId xmlns:p14="http://schemas.microsoft.com/office/powerpoint/2010/main" val="27749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352800" y="2895601"/>
            <a:ext cx="5638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Election of 1824</a:t>
            </a:r>
          </a:p>
        </p:txBody>
      </p:sp>
      <p:pic>
        <p:nvPicPr>
          <p:cNvPr id="4099" name="Picture 3" descr="Image:John Quincy Adam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751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:Andrew Jackson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6" y="0"/>
            <a:ext cx="1901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age:WilliamHarrisCrawford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195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Image:Henry Cla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4343400"/>
            <a:ext cx="206216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200400" y="1"/>
            <a:ext cx="2743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John Quincy Adams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Democratic-Republican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Massachusetts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30.9%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84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19800" y="1"/>
            <a:ext cx="2743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Andrew Jackson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Democratic-Republican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Tennessee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41.3%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99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solidFill>
                <a:srgbClr val="FF3300"/>
              </a:solidFill>
              <a:latin typeface="Garamond" panose="02020404030301010803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124200" y="4343401"/>
            <a:ext cx="30480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William H. Crawford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Democratic-Republican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Georgia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11.2%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Garamond" panose="02020404030301010803" pitchFamily="18" charset="0"/>
              </a:rPr>
              <a:t>41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19800" y="4343401"/>
            <a:ext cx="2743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aramond" panose="02020404030301010803" pitchFamily="18" charset="0"/>
              </a:rPr>
              <a:t>Henry Clay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Democratic-Republican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Kentucky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13.0%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Garamond" panose="02020404030301010803" pitchFamily="18" charset="0"/>
              </a:rPr>
              <a:t>37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3124200" y="2590800"/>
            <a:ext cx="5410200" cy="1219200"/>
          </a:xfrm>
          <a:prstGeom prst="wave">
            <a:avLst>
              <a:gd name="adj1" fmla="val 13005"/>
              <a:gd name="adj2" fmla="val -5282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 rot="317040">
            <a:off x="3733800" y="2971801"/>
            <a:ext cx="411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FFFFFF"/>
                </a:solidFill>
                <a:latin typeface="Bernard MT Condensed" panose="02050806060905020404" pitchFamily="18" charset="0"/>
              </a:rPr>
              <a:t>Election of 1824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267200" y="2895601"/>
            <a:ext cx="2971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FFFFFF"/>
                </a:solidFill>
                <a:latin typeface="Cooper Black" panose="0208090404030B020404" pitchFamily="18" charset="0"/>
              </a:rPr>
              <a:t>Popular Vote</a:t>
            </a: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8382000" y="1524000"/>
            <a:ext cx="2286000" cy="15240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8839200" y="213360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Broadway" panose="04040905080B02020502" pitchFamily="82" charset="0"/>
              </a:rPr>
              <a:t>Winner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343400" y="2667001"/>
            <a:ext cx="281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>
                <a:solidFill>
                  <a:srgbClr val="FFFFFF"/>
                </a:solidFill>
                <a:latin typeface="Cooper Black" panose="0208090404030B020404" pitchFamily="18" charset="0"/>
              </a:rPr>
              <a:t>Electoral College</a:t>
            </a: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 rot="2267834">
            <a:off x="8077200" y="990600"/>
            <a:ext cx="2895600" cy="274320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8305800" y="21336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oper Black" panose="0208090404030B020404" pitchFamily="18" charset="0"/>
              </a:rPr>
              <a:t>Won plurality but not majority</a:t>
            </a:r>
          </a:p>
        </p:txBody>
      </p:sp>
    </p:spTree>
    <p:extLst>
      <p:ext uri="{BB962C8B-B14F-4D97-AF65-F5344CB8AC3E}">
        <p14:creationId xmlns:p14="http://schemas.microsoft.com/office/powerpoint/2010/main" val="25313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0" grpId="1"/>
      <p:bldP spid="7184" grpId="0"/>
      <p:bldP spid="7184" grpId="1"/>
      <p:bldP spid="7189" grpId="0" animBg="1"/>
      <p:bldP spid="7189" grpId="1" animBg="1"/>
      <p:bldP spid="7190" grpId="0"/>
      <p:bldP spid="7190" grpId="1"/>
      <p:bldP spid="7191" grpId="0"/>
      <p:bldP spid="7191" grpId="1"/>
      <p:bldP spid="7192" grpId="0" animBg="1"/>
      <p:bldP spid="71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Untitle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4241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 descr="election 18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48038"/>
            <a:ext cx="48006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248400" y="1"/>
            <a:ext cx="419100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500" dirty="0">
                <a:solidFill>
                  <a:srgbClr val="FFFFFF"/>
                </a:solidFill>
                <a:latin typeface="Garamond" panose="02020404030301010803" pitchFamily="18" charset="0"/>
              </a:rPr>
              <a:t>Andrew Jackson received the most popular votes in the 1824 election but not a majority of the electoral votes.  </a:t>
            </a:r>
            <a:endParaRPr lang="en-US" altLang="en-US" sz="2500" dirty="0" smtClean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500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500" dirty="0">
                <a:solidFill>
                  <a:srgbClr val="FFFFFF"/>
                </a:solidFill>
                <a:latin typeface="Garamond" panose="02020404030301010803" pitchFamily="18" charset="0"/>
              </a:rPr>
              <a:t>The election would be decided in the House of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22345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Image:John Quincy Adam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0"/>
            <a:ext cx="1751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Image:Andrew Jackson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6" y="0"/>
            <a:ext cx="17750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Image:WilliamHarrisCrawford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0"/>
            <a:ext cx="16684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Image:Henry Cla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4343400"/>
            <a:ext cx="2062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1524000" y="21336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John Quincy Adams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8305800" y="2110582"/>
            <a:ext cx="2743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Andrew Jackson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solidFill>
                <a:srgbClr val="FF3300"/>
              </a:solidFill>
            </a:endParaRP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876800" y="22098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William H. Crawford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8534400" y="42672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Henry Clay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905000" y="3429001"/>
            <a:ext cx="640080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500" dirty="0">
                <a:solidFill>
                  <a:srgbClr val="FFFFFF"/>
                </a:solidFill>
              </a:rPr>
              <a:t>According to the 12</a:t>
            </a:r>
            <a:r>
              <a:rPr lang="en-US" altLang="en-US" sz="2500" baseline="30000" dirty="0">
                <a:solidFill>
                  <a:srgbClr val="FFFFFF"/>
                </a:solidFill>
              </a:rPr>
              <a:t>th</a:t>
            </a:r>
            <a:r>
              <a:rPr lang="en-US" altLang="en-US" sz="2500" dirty="0">
                <a:solidFill>
                  <a:srgbClr val="FFFFFF"/>
                </a:solidFill>
              </a:rPr>
              <a:t> </a:t>
            </a:r>
            <a:r>
              <a:rPr lang="en-US" altLang="en-US" sz="2500" dirty="0" smtClean="0">
                <a:solidFill>
                  <a:srgbClr val="FFFFFF"/>
                </a:solidFill>
              </a:rPr>
              <a:t>Amendment, if one candidate does not receive the majority of the </a:t>
            </a:r>
            <a:r>
              <a:rPr lang="en-US" altLang="en-US" sz="2500" smtClean="0">
                <a:solidFill>
                  <a:srgbClr val="FFFFFF"/>
                </a:solidFill>
              </a:rPr>
              <a:t>electoral votes,  </a:t>
            </a:r>
            <a:r>
              <a:rPr lang="en-US" altLang="en-US" sz="2500" dirty="0">
                <a:solidFill>
                  <a:srgbClr val="FFFFFF"/>
                </a:solidFill>
              </a:rPr>
              <a:t>the House had to decide between the top three candidates.  Henry Clay was out of the running, but…..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500" dirty="0">
                <a:solidFill>
                  <a:srgbClr val="FFFFFF"/>
                </a:solidFill>
              </a:rPr>
              <a:t>as Speaker of the House he was able to influence the results.</a:t>
            </a:r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8001000" y="6400800"/>
            <a:ext cx="2438400" cy="4572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Speaker of the House</a:t>
            </a:r>
          </a:p>
        </p:txBody>
      </p:sp>
    </p:spTree>
    <p:extLst>
      <p:ext uri="{BB962C8B-B14F-4D97-AF65-F5344CB8AC3E}">
        <p14:creationId xmlns:p14="http://schemas.microsoft.com/office/powerpoint/2010/main" val="36108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allAtOnce"/>
      <p:bldP spid="92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:John Quincy Adam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0"/>
            <a:ext cx="17510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mage:Andrew Jackson.jpe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7" y="0"/>
            <a:ext cx="1854932" cy="222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age:WilliamHarrisCrawford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0"/>
            <a:ext cx="16684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e:Henry Clay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43400"/>
            <a:ext cx="2062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0" y="21336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John Quincy Adams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291732" y="2133600"/>
            <a:ext cx="2743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</a:rPr>
              <a:t>Andrew Jackson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solidFill>
                <a:srgbClr val="FF3300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876800" y="2209801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William H. Crawford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4000" y="39624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Henry Clay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810000" y="4703764"/>
            <a:ext cx="66294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aramond" panose="02020404030301010803" pitchFamily="18" charset="0"/>
              </a:rPr>
              <a:t>Clay hated Jackson.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aramond" panose="02020404030301010803" pitchFamily="18" charset="0"/>
              </a:rPr>
              <a:t>Clay urged members of the House to vote for Adams. 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aramond" panose="02020404030301010803" pitchFamily="18" charset="0"/>
              </a:rPr>
              <a:t>Jackson was shocked because he was the winner of the plurality of both the popular and electoral votes.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Garamond" panose="02020404030301010803" pitchFamily="18" charset="0"/>
              </a:rPr>
              <a:t>Once Adams was named President he appointed Clay as Secretary of State.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3810000" y="2514600"/>
            <a:ext cx="3886200" cy="1905000"/>
          </a:xfrm>
          <a:prstGeom prst="irregularSeal1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ooper Black" panose="0208090404030B020404" pitchFamily="18" charset="0"/>
              </a:rPr>
              <a:t>Corrupt Bargain</a:t>
            </a: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4191000" y="2667000"/>
            <a:ext cx="3429000" cy="1752600"/>
          </a:xfrm>
          <a:prstGeom prst="wedgeRectCallout">
            <a:avLst>
              <a:gd name="adj1" fmla="val -90509"/>
              <a:gd name="adj2" fmla="val 10398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“I cannot believe that killing 2,500 Englishmen at New Orleans qualifies for the various, difficult, and complicated duties of the Chief Magistracy.”</a:t>
            </a: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-5400000">
            <a:off x="8153400" y="2971800"/>
            <a:ext cx="2209800" cy="23622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House Vote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Adams 13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Jackson 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Crawford 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3581400" y="2438400"/>
            <a:ext cx="5029200" cy="2438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1905000" y="2438400"/>
            <a:ext cx="0" cy="1905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5029200" y="304800"/>
            <a:ext cx="3352800" cy="914400"/>
          </a:xfrm>
          <a:prstGeom prst="wedgeRoundRectCallout">
            <a:avLst>
              <a:gd name="adj1" fmla="val 84139"/>
              <a:gd name="adj2" fmla="val 13370"/>
              <a:gd name="adj3" fmla="val 1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“There was cheating and corruption and bribery, too!”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2057400" y="1295400"/>
            <a:ext cx="2286000" cy="990600"/>
          </a:xfrm>
          <a:prstGeom prst="irregularSeal2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Winner!!</a:t>
            </a:r>
          </a:p>
        </p:txBody>
      </p:sp>
      <p:sp>
        <p:nvSpPr>
          <p:cNvPr id="11289" name="AutoShape 25"/>
          <p:cNvSpPr>
            <a:spLocks noChangeArrowheads="1"/>
          </p:cNvSpPr>
          <p:nvPr/>
        </p:nvSpPr>
        <p:spPr bwMode="auto">
          <a:xfrm>
            <a:off x="1524000" y="6400800"/>
            <a:ext cx="2057400" cy="4572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Secretary of State</a:t>
            </a:r>
          </a:p>
        </p:txBody>
      </p:sp>
    </p:spTree>
    <p:extLst>
      <p:ext uri="{BB962C8B-B14F-4D97-AF65-F5344CB8AC3E}">
        <p14:creationId xmlns:p14="http://schemas.microsoft.com/office/powerpoint/2010/main" val="39810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78" grpId="0"/>
      <p:bldP spid="11279" grpId="0" animBg="1"/>
      <p:bldP spid="11279" grpId="1" animBg="1"/>
      <p:bldP spid="11282" grpId="0" animBg="1"/>
      <p:bldP spid="11283" grpId="0" animBg="1"/>
      <p:bldP spid="11283" grpId="1" animBg="1"/>
      <p:bldP spid="11284" grpId="0" animBg="1"/>
      <p:bldP spid="11284" grpId="1" animBg="1"/>
      <p:bldP spid="11286" grpId="0" animBg="1"/>
      <p:bldP spid="11288" grpId="0" animBg="1"/>
      <p:bldP spid="112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age:John Quincy Adam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127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705600" y="228601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Adams took office in March 1825 but the election had angered many Americans and this seriously hampered President Adams’s efforts to unify the nation.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24000" y="3581401"/>
            <a:ext cx="4267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He made time nearly every day to skinny-dip in the Potomac River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257800" y="2209800"/>
            <a:ext cx="3733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Until the 2000 election John Adams and John Quincy Adams were the only father and son to both serve as President.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133600" y="5410200"/>
            <a:ext cx="3429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The only President to be elected to the House of Representatives after his Presidency.  (Massachusetts) </a:t>
            </a:r>
          </a:p>
        </p:txBody>
      </p:sp>
      <p:pic>
        <p:nvPicPr>
          <p:cNvPr id="10250" name="Picture 10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6" y="3952876"/>
            <a:ext cx="2143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867400" y="5334000"/>
            <a:ext cx="2514600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First President to be photographed, although it was taken after he was out of office.  </a:t>
            </a:r>
          </a:p>
        </p:txBody>
      </p:sp>
    </p:spTree>
    <p:extLst>
      <p:ext uri="{BB962C8B-B14F-4D97-AF65-F5344CB8AC3E}">
        <p14:creationId xmlns:p14="http://schemas.microsoft.com/office/powerpoint/2010/main" val="1775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Image:Ja6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6" y="3657600"/>
            <a:ext cx="221932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524000" y="1"/>
            <a:ext cx="6553200" cy="18065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Broadway" panose="04040905080B02020502" pitchFamily="82" charset="0"/>
              </a:rPr>
              <a:t>Adams’ Goal: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Broadway" panose="04040905080B02020502" pitchFamily="82" charset="0"/>
              </a:rPr>
              <a:t>Adams thought that the federal government should promote economic growth.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524000" y="3641726"/>
            <a:ext cx="5334000" cy="3216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b="1" dirty="0">
                <a:solidFill>
                  <a:srgbClr val="000000"/>
                </a:solidFill>
                <a:latin typeface="Cooper Black" panose="0208090404030B020404" pitchFamily="18" charset="0"/>
              </a:rPr>
              <a:t>Economic Plan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00"/>
                </a:solidFill>
              </a:rPr>
              <a:t>  called for the government to pay for new roads and canals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00"/>
                </a:solidFill>
              </a:rPr>
              <a:t>  promote the arts and the sciences by building a national university and observatory from which astronomers could study the stars</a:t>
            </a:r>
          </a:p>
        </p:txBody>
      </p:sp>
      <p:pic>
        <p:nvPicPr>
          <p:cNvPr id="12297" name="Picture 9" descr="Image:I-80 Eastshore Fw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2743200" cy="197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11" descr="Image:Kaiserkanal0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6" y="3962401"/>
            <a:ext cx="3267075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752600" y="609600"/>
            <a:ext cx="3581400" cy="32766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438400" y="1676401"/>
            <a:ext cx="205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This would help farmers to transport goods to market</a:t>
            </a:r>
          </a:p>
        </p:txBody>
      </p:sp>
      <p:pic>
        <p:nvPicPr>
          <p:cNvPr id="12303" name="Picture 15" descr="Image:Coimbra University Tower 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6" y="4038601"/>
            <a:ext cx="3736975" cy="278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PerseusCluster_041008_041214_80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3352800" cy="2228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0" grpId="1" animBg="1"/>
      <p:bldP spid="1230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money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52400"/>
            <a:ext cx="1336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5943600" y="152401"/>
            <a:ext cx="4495800" cy="19970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500" dirty="0">
                <a:solidFill>
                  <a:srgbClr val="000000"/>
                </a:solidFill>
              </a:rPr>
              <a:t>Most Americans objected to spending money on such programs.  They feared that the federal government would become too powerful. 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324600" y="4022726"/>
            <a:ext cx="4114800" cy="28352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</a:rPr>
              <a:t>Congress approved money for a national road and some canals but turned down most of Adams’ other programs.  </a:t>
            </a:r>
          </a:p>
        </p:txBody>
      </p:sp>
      <p:pic>
        <p:nvPicPr>
          <p:cNvPr id="13322" name="Picture 10" descr="cap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21100"/>
            <a:ext cx="47244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3048000" y="0"/>
            <a:ext cx="2590800" cy="2743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839" y="16699"/>
                </a:moveTo>
                <a:cubicBezTo>
                  <a:pt x="19225" y="15046"/>
                  <a:pt x="19985" y="12957"/>
                  <a:pt x="19985" y="10800"/>
                </a:cubicBezTo>
                <a:cubicBezTo>
                  <a:pt x="19985" y="5727"/>
                  <a:pt x="15872" y="1615"/>
                  <a:pt x="10800" y="1615"/>
                </a:cubicBezTo>
                <a:cubicBezTo>
                  <a:pt x="8642" y="1614"/>
                  <a:pt x="6553" y="2374"/>
                  <a:pt x="4900" y="3760"/>
                </a:cubicBezTo>
                <a:lnTo>
                  <a:pt x="17839" y="16699"/>
                </a:lnTo>
                <a:close/>
                <a:moveTo>
                  <a:pt x="3760" y="4900"/>
                </a:moveTo>
                <a:cubicBezTo>
                  <a:pt x="2374" y="6553"/>
                  <a:pt x="1615" y="8642"/>
                  <a:pt x="1615" y="10799"/>
                </a:cubicBezTo>
                <a:cubicBezTo>
                  <a:pt x="1615" y="15872"/>
                  <a:pt x="5727" y="19985"/>
                  <a:pt x="10800" y="19985"/>
                </a:cubicBezTo>
                <a:cubicBezTo>
                  <a:pt x="12957" y="19985"/>
                  <a:pt x="15046" y="19225"/>
                  <a:pt x="16699" y="17839"/>
                </a:cubicBezTo>
                <a:lnTo>
                  <a:pt x="3760" y="49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allAtOnce" animBg="1"/>
      <p:bldP spid="133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592</Words>
  <Application>Microsoft Office PowerPoint</Application>
  <PresentationFormat>Widescreen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Bernard MT Condensed</vt:lpstr>
      <vt:lpstr>Broadway</vt:lpstr>
      <vt:lpstr>Calibri</vt:lpstr>
      <vt:lpstr>Cooper Black</vt:lpstr>
      <vt:lpstr>Garamond</vt:lpstr>
      <vt:lpstr>Default Design</vt:lpstr>
      <vt:lpstr>The Election of 1824 and the    J.Q Adams Presidency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Election of 1824 and the JQ Adams Presidency</dc:title>
  <dc:creator>Carrie Shaw</dc:creator>
  <cp:lastModifiedBy>Carrie Shaw</cp:lastModifiedBy>
  <cp:revision>10</cp:revision>
  <dcterms:created xsi:type="dcterms:W3CDTF">2015-03-16T18:15:14Z</dcterms:created>
  <dcterms:modified xsi:type="dcterms:W3CDTF">2015-10-09T19:08:28Z</dcterms:modified>
</cp:coreProperties>
</file>