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68" r:id="rId4"/>
    <p:sldId id="271" r:id="rId5"/>
    <p:sldId id="269" r:id="rId6"/>
    <p:sldId id="270" r:id="rId7"/>
    <p:sldId id="272" r:id="rId8"/>
    <p:sldId id="274" r:id="rId9"/>
    <p:sldId id="273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19662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4333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51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rygraphiti.com/wp-content/uploads/2013/01/gildedage-partyboss-cartoon-e1357281205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4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811438"/>
            <a:ext cx="7772400" cy="78901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1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Politics In The </a:t>
            </a:r>
            <a:r>
              <a:rPr lang="en-US" sz="2800" b="1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Gilded </a:t>
            </a:r>
            <a:r>
              <a:rPr lang="en-US" sz="28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Age, 1877-1900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Government Regulation of Industry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087" y="466725"/>
            <a:ext cx="3862316" cy="1502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From 1870 to 1900, 28 state commissions were created to regulate industry, especially railroads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2708" y="2267390"/>
            <a:ext cx="3826412" cy="43187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Munn v. Illinois (1876)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1870- Illinois declared RR’s to be public highways, thus controlled by the state.  </a:t>
            </a:r>
          </a:p>
          <a:p>
            <a:pPr marL="285750" indent="-285750" algn="ctr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Supreme court case upheld decision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267390"/>
            <a:ext cx="3826412" cy="43187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Wabash v. Illinois (1886)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Overturned Munn decision</a:t>
            </a:r>
          </a:p>
          <a:p>
            <a:pPr marL="285750" indent="-285750" algn="ctr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Declared that </a:t>
            </a:r>
            <a:r>
              <a:rPr lang="en-US" sz="2400" i="1" dirty="0" smtClean="0">
                <a:solidFill>
                  <a:schemeClr val="tx1"/>
                </a:solidFill>
              </a:rPr>
              <a:t>“only Congress can regulate interstate trade”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Tariffs and Trusts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087" y="466725"/>
            <a:ext cx="3862316" cy="1502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Congress responded to attempts to fight regulation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099" y="2335237"/>
            <a:ext cx="83984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Interstate Commerce Commission- 1887: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000" b="1" i="1" dirty="0">
                <a:solidFill>
                  <a:schemeClr val="tx1"/>
                </a:solidFill>
              </a:rPr>
              <a:t>	</a:t>
            </a:r>
            <a:r>
              <a:rPr lang="en-US" sz="2000" b="1" i="1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</a:rPr>
              <a:t>Purpose to regulate RR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 First attempt by federal government to regulate big business</a:t>
            </a:r>
          </a:p>
          <a:p>
            <a:pPr lvl="1"/>
            <a:r>
              <a:rPr lang="en-US" sz="2000" b="1" i="1" dirty="0">
                <a:solidFill>
                  <a:schemeClr val="tx1"/>
                </a:solidFill>
              </a:rPr>
              <a:t>	</a:t>
            </a:r>
            <a:r>
              <a:rPr lang="en-US" sz="2000" b="1" i="1" dirty="0" smtClean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</a:rPr>
              <a:t>Became model for future regulatory agencies</a:t>
            </a:r>
          </a:p>
          <a:p>
            <a:pPr lvl="1"/>
            <a:endParaRPr lang="en-US" sz="2000" b="1" i="1" dirty="0">
              <a:solidFill>
                <a:schemeClr val="tx1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chemeClr val="tx1"/>
                </a:solidFill>
              </a:rPr>
              <a:t>Sherman Anti-trust Act 1890:</a:t>
            </a:r>
            <a:endParaRPr lang="en-US" sz="2000" u="sng" dirty="0" smtClean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 Made it illegal to restrain trade (punishable by dissolution of the 	   company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 </a:t>
            </a:r>
            <a:r>
              <a:rPr lang="en-US" sz="2000" i="1" dirty="0" smtClean="0">
                <a:solidFill>
                  <a:schemeClr val="tx1"/>
                </a:solidFill>
              </a:rPr>
              <a:t>U.S. v. EC Knight co (1895) </a:t>
            </a:r>
            <a:r>
              <a:rPr lang="en-US" sz="2000" dirty="0" smtClean="0">
                <a:solidFill>
                  <a:schemeClr val="tx1"/>
                </a:solidFill>
              </a:rPr>
              <a:t>First test of act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 Weakened by Supreme Court by ruling that this sugar    	   monopoly does not restrain trade because </a:t>
            </a:r>
            <a:r>
              <a:rPr lang="en-US" sz="2000" i="1" u="sng" dirty="0" smtClean="0">
                <a:solidFill>
                  <a:schemeClr val="tx1"/>
                </a:solidFill>
              </a:rPr>
              <a:t>making</a:t>
            </a:r>
            <a:r>
              <a:rPr lang="en-US" sz="2000" dirty="0" smtClean="0">
                <a:solidFill>
                  <a:schemeClr val="tx1"/>
                </a:solidFill>
              </a:rPr>
              <a:t> a good is   	   not the same as </a:t>
            </a:r>
            <a:r>
              <a:rPr lang="en-US" sz="2000" i="1" u="sng" dirty="0" smtClean="0">
                <a:solidFill>
                  <a:schemeClr val="tx1"/>
                </a:solidFill>
              </a:rPr>
              <a:t>selling</a:t>
            </a:r>
            <a:r>
              <a:rPr lang="en-US" sz="2000" dirty="0" smtClean="0">
                <a:solidFill>
                  <a:schemeClr val="tx1"/>
                </a:solidFill>
              </a:rPr>
              <a:t> it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3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Panic/Depression of 1893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087" y="466725"/>
            <a:ext cx="3862316" cy="1502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Most serious blow to politics in the Gilded age was a five year depression that began in 1893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099" y="2335237"/>
            <a:ext cx="8398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tx1"/>
                </a:solidFill>
              </a:rPr>
              <a:t>Philadelphia &amp; Reading Railroad went bankrupt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b="1" i="1" dirty="0">
                <a:solidFill>
                  <a:schemeClr val="tx1"/>
                </a:solidFill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</a:rPr>
              <a:t>- </a:t>
            </a:r>
            <a:r>
              <a:rPr lang="en-US" sz="2400" dirty="0" smtClean="0">
                <a:solidFill>
                  <a:schemeClr val="tx1"/>
                </a:solidFill>
              </a:rPr>
              <a:t>Set off a stock market panic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- 500 banks, 200 railroads, &amp; 1,500 businesses failed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Companies cut wages and laid off workers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- Unemployment hit 20%</a:t>
            </a:r>
          </a:p>
        </p:txBody>
      </p:sp>
      <p:sp>
        <p:nvSpPr>
          <p:cNvPr id="5" name="Rectangle 4"/>
          <p:cNvSpPr/>
          <p:nvPr/>
        </p:nvSpPr>
        <p:spPr>
          <a:xfrm>
            <a:off x="604911" y="4473526"/>
            <a:ext cx="7906043" cy="1983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was blamed for this economic downturn?</a:t>
            </a:r>
            <a:endParaRPr lang="en-US" sz="20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Sherman Silver Purchase Act: Had backed money with gold or silver, which meant money was deflated. 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McKinley Tariff: Protectionist that caused decline in American economy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Grover Cleveland and Democrats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04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Coxey’s Army (1894)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52" name="Picture 4" descr="http://www.ohiohistorycentral.org/images/8/8d/Coxey's_Ar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24"/>
            <a:ext cx="9171660" cy="52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981433"/>
            <a:ext cx="9144000" cy="1631216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In 1894, there were 4,000 strikes led by unemployed people demanding gov’t relief</a:t>
            </a:r>
          </a:p>
          <a:p>
            <a:pPr lvl="1"/>
            <a:r>
              <a:rPr lang="en-US" sz="2000" dirty="0" smtClean="0"/>
              <a:t>	- Jacob Coxey led an “army” from Ohio to D.C. to convince Congress to 	  create jobs by spending $500 million on new roads</a:t>
            </a:r>
          </a:p>
          <a:p>
            <a:pPr lvl="1"/>
            <a:r>
              <a:rPr lang="en-US" sz="2000" dirty="0" smtClean="0"/>
              <a:t>- This is the economic downturn that launched the Pullman strike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80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34925"/>
            <a:ext cx="4800600" cy="12953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2700" cap="flat" cmpd="sng">
                  <a:solidFill>
                    <a:srgbClr val="3333CC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B2B2B2">
                    <a:alpha val="49803"/>
                  </a:srgbClr>
                </a:solidFill>
                <a:latin typeface="Arial"/>
              </a:rPr>
              <a:t>Presidents of the  Gilded Age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5400" y="2667000"/>
            <a:ext cx="5003800" cy="3170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Ulysses S. Grant (R) 1869-1877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Rutherford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B. Hayes (R) 1877-1881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James A. Garfield (R) 1881</a:t>
            </a:r>
            <a:endParaRPr lang="en-US" sz="2000" b="1" i="1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Chester A. Arthur (R) 1881-1885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Grover Cleveland (D) 1885-1889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Benjamin Harrison (R) 1889-1893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Grover Cleveland (D) 1893-1897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William McKinley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(R) 1897-1901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l="4280" t="2563" r="-2763" b="5128"/>
          <a:stretch/>
        </p:blipFill>
        <p:spPr>
          <a:xfrm>
            <a:off x="5029200" y="34925"/>
            <a:ext cx="4114800" cy="65944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5875" y="1330325"/>
            <a:ext cx="5013325" cy="1169986"/>
          </a:xfrm>
          <a:prstGeom prst="rect">
            <a:avLst/>
          </a:prstGeom>
          <a:solidFill>
            <a:srgbClr val="F6FCA4"/>
          </a:solidFill>
          <a:ln w="9525" cap="flat" cmpd="sng">
            <a:solidFill>
              <a:srgbClr val="BE4B4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1400" b="1" i="0" u="none" strike="noStrike" cap="none" baseline="0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The phrase “Gilded Age” means to be covered with gold; Depicted an American society that on the surface appeared prosperous and full of opportunities but underneath was corrupt and scandalous.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Politics in the Gilded Age, 1870’s to WW I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183" y="586853"/>
            <a:ext cx="2961564" cy="19106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Political Issues</a:t>
            </a:r>
          </a:p>
          <a:p>
            <a:pPr algn="ctr"/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Civil Service Reform</a:t>
            </a:r>
          </a:p>
          <a:p>
            <a:pPr marL="342900" indent="-342900" algn="ctr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Currency Standards</a:t>
            </a:r>
          </a:p>
          <a:p>
            <a:pPr marL="342900" indent="-342900" algn="ctr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Tariff Legislation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r="18137"/>
          <a:stretch>
            <a:fillRect/>
          </a:stretch>
        </p:blipFill>
        <p:spPr bwMode="auto">
          <a:xfrm>
            <a:off x="3385806" y="593891"/>
            <a:ext cx="511333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4260" y="5851691"/>
            <a:ext cx="8024883" cy="655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Two Party Stalemate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1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The Two Party Stalemate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Oval 2"/>
          <p:cNvSpPr/>
          <p:nvPr/>
        </p:nvSpPr>
        <p:spPr>
          <a:xfrm>
            <a:off x="5752532" y="1285591"/>
            <a:ext cx="3016155" cy="298886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Presidential elections from 1876-1896 were the most closely contested in history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27595" y="4642939"/>
            <a:ext cx="2866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/>
              <a:t> In 3 of the 6 elections, less than 1% of popular vote separated winner from loser</a:t>
            </a:r>
            <a:endParaRPr lang="en-US" sz="1800" i="1" dirty="0"/>
          </a:p>
        </p:txBody>
      </p:sp>
      <p:sp>
        <p:nvSpPr>
          <p:cNvPr id="6" name="Rectangle 5"/>
          <p:cNvSpPr/>
          <p:nvPr/>
        </p:nvSpPr>
        <p:spPr>
          <a:xfrm>
            <a:off x="423081" y="982639"/>
            <a:ext cx="5022376" cy="5418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Congress Divided As Well</a:t>
            </a:r>
          </a:p>
          <a:p>
            <a:pPr lvl="5"/>
            <a:r>
              <a:rPr lang="en-US" sz="2000" dirty="0" smtClean="0">
                <a:solidFill>
                  <a:schemeClr val="tx1"/>
                </a:solidFill>
              </a:rPr>
              <a:t>	- Democrats controlled House</a:t>
            </a:r>
          </a:p>
          <a:p>
            <a:pPr lvl="5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 Republicans held senate</a:t>
            </a:r>
          </a:p>
          <a:p>
            <a:pPr lvl="5"/>
            <a:endParaRPr lang="en-US" sz="2000" dirty="0">
              <a:solidFill>
                <a:schemeClr val="tx1"/>
              </a:solidFill>
            </a:endParaRPr>
          </a:p>
          <a:p>
            <a:pPr marL="285750" lvl="5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“Stalemate” made it difficult for any president of time to pass significant legislation for 20+ years</a:t>
            </a:r>
          </a:p>
          <a:p>
            <a:pPr lvl="5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 Pendleton Civil Service Act 1883</a:t>
            </a:r>
          </a:p>
          <a:p>
            <a:pPr lvl="5"/>
            <a:r>
              <a:rPr lang="en-US" sz="2000" dirty="0" smtClean="0">
                <a:solidFill>
                  <a:schemeClr val="tx1"/>
                </a:solidFill>
              </a:rPr>
              <a:t>	- Interstate Commerce Act 1887</a:t>
            </a:r>
          </a:p>
          <a:p>
            <a:pPr lvl="5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 Sherman Anti-Trust Act 1890</a:t>
            </a:r>
          </a:p>
          <a:p>
            <a:pPr lvl="5"/>
            <a:r>
              <a:rPr lang="en-US" sz="2000" dirty="0">
                <a:solidFill>
                  <a:schemeClr val="tx1"/>
                </a:solidFill>
              </a:rPr>
              <a:t>	</a:t>
            </a:r>
            <a:r>
              <a:rPr lang="en-US" sz="2000" dirty="0" smtClean="0">
                <a:solidFill>
                  <a:schemeClr val="tx1"/>
                </a:solidFill>
              </a:rPr>
              <a:t>- McKinley Tariff 1890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7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Voter Turnout and Political Machines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118" y="494019"/>
            <a:ext cx="4565177" cy="14985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u="sng" dirty="0" smtClean="0">
                <a:solidFill>
                  <a:schemeClr val="tx1"/>
                </a:solidFill>
              </a:rPr>
              <a:t>Very High Voter Turnout During Gilded Age Elections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Close to 80% in all presidential elections of the age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61580" y="1981624"/>
            <a:ext cx="583494" cy="2755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4904024"/>
            <a:ext cx="234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-Voters were very party loyal, which meant that regardless of the issue, they voted party</a:t>
            </a:r>
            <a:endParaRPr lang="en-US" sz="1800" dirty="0"/>
          </a:p>
        </p:txBody>
      </p:sp>
      <p:cxnSp>
        <p:nvCxnSpPr>
          <p:cNvPr id="8" name="Straight Arrow Connector 7"/>
          <p:cNvCxnSpPr>
            <a:endCxn id="9" idx="0"/>
          </p:cNvCxnSpPr>
          <p:nvPr/>
        </p:nvCxnSpPr>
        <p:spPr>
          <a:xfrm>
            <a:off x="2625863" y="1963139"/>
            <a:ext cx="9149" cy="465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61304" y="2428514"/>
            <a:ext cx="23474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1600" dirty="0" smtClean="0"/>
              <a:t>Very few voter laws to prevent fraud, so people could vote multiple times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-Political Machines often paid immigrants to “vote early and vote often”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843406" y="1992572"/>
            <a:ext cx="703905" cy="2744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25587" y="4904024"/>
            <a:ext cx="2347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-”Voting in the Graveyard”- Political Machines cast votes in the name of deceased persons</a:t>
            </a:r>
            <a:endParaRPr lang="en-US" sz="1800" dirty="0"/>
          </a:p>
        </p:txBody>
      </p:sp>
      <p:pic>
        <p:nvPicPr>
          <p:cNvPr id="17" name="Picture 3" descr="MAR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>
            <a:fillRect/>
          </a:stretch>
        </p:blipFill>
        <p:spPr bwMode="auto">
          <a:xfrm>
            <a:off x="5800771" y="494019"/>
            <a:ext cx="3206750" cy="632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Political Party Bases 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990600"/>
            <a:ext cx="3657600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dirty="0">
                <a:solidFill>
                  <a:schemeClr val="bg1"/>
                </a:solidFill>
                <a:latin typeface="+mj-lt"/>
              </a:rPr>
              <a:t>Democratic </a:t>
            </a:r>
            <a:r>
              <a:rPr kumimoji="0" lang="en-US" altLang="en-US" sz="3600" dirty="0" smtClean="0">
                <a:solidFill>
                  <a:schemeClr val="bg1"/>
                </a:solidFill>
                <a:latin typeface="+mj-lt"/>
              </a:rPr>
              <a:t>Base</a:t>
            </a:r>
            <a:endParaRPr kumimoji="0" lang="en-US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76800" y="990600"/>
            <a:ext cx="40386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prstShdw prst="shdw17" dist="17961" dir="2700000">
              <a:schemeClr val="tx1"/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kumimoji="0" lang="en-US" altLang="en-US" sz="3600" dirty="0">
                <a:solidFill>
                  <a:schemeClr val="bg1"/>
                </a:solidFill>
                <a:latin typeface="+mj-lt"/>
              </a:rPr>
              <a:t>Republican </a:t>
            </a:r>
            <a:r>
              <a:rPr kumimoji="0" lang="en-US" altLang="en-US" sz="3600" dirty="0" smtClean="0">
                <a:solidFill>
                  <a:schemeClr val="bg1"/>
                </a:solidFill>
                <a:latin typeface="+mj-lt"/>
              </a:rPr>
              <a:t>Base</a:t>
            </a:r>
            <a:endParaRPr kumimoji="0" lang="en-US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2286000" y="1752600"/>
            <a:ext cx="0" cy="685800"/>
          </a:xfrm>
          <a:prstGeom prst="line">
            <a:avLst/>
          </a:prstGeom>
          <a:noFill/>
          <a:ln w="114300">
            <a:solidFill>
              <a:srgbClr val="00B0F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6934200" y="1752600"/>
            <a:ext cx="0" cy="685800"/>
          </a:xfrm>
          <a:prstGeom prst="line">
            <a:avLst/>
          </a:prstGeom>
          <a:noFill/>
          <a:ln w="1143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325688"/>
            <a:ext cx="480060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kumimoji="0" lang="en-US" altLang="en-US" sz="3600" dirty="0"/>
              <a:t>Supported by white southerners, farmers, immigrants, &amp; the working poor</a:t>
            </a:r>
          </a:p>
          <a:p>
            <a:pPr eaLnBrk="1" hangingPunct="1">
              <a:lnSpc>
                <a:spcPct val="90000"/>
              </a:lnSpc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kumimoji="0" lang="en-US" altLang="en-US" sz="3600" dirty="0"/>
              <a:t>Favored white supremacy &amp; supported labor unions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00600" y="2335213"/>
            <a:ext cx="4114800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kumimoji="0" lang="en-US" altLang="en-US" sz="3600" dirty="0"/>
              <a:t>Supported by Northern whites, blacks, &amp; nativists </a:t>
            </a:r>
          </a:p>
          <a:p>
            <a:pPr lvl="3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kumimoji="0" lang="en-US" altLang="en-US" sz="2500" dirty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kumimoji="0" lang="en-US" altLang="en-US" sz="3600" dirty="0"/>
              <a:t>Supported big business &amp; favored anti-immigration laws</a:t>
            </a:r>
            <a:endParaRPr kumimoji="0"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58479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Civil Service Reform	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5087" y="466725"/>
            <a:ext cx="3862316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Civil Service Reform Most Important Political Issue of 1880’s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5087" y="1417945"/>
            <a:ext cx="3862316" cy="9689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Federal bureaucracy swelled in size after 1880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8746" y="2538484"/>
            <a:ext cx="2388358" cy="2047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Department of Agriculture &amp; Bureau of Indian Affairs added 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(Meant More Jobs)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9572" y="4418177"/>
            <a:ext cx="2388358" cy="2047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Treasury Department Grew from 4,000 employees in 1873 to 25,000 in 1900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2066" y="2525262"/>
            <a:ext cx="2388358" cy="2047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Positions were appointed by patronage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(Spoils System)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56,000 jobs filled by patronage in1881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4653" y="4418177"/>
            <a:ext cx="2388358" cy="20471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Congressmen often took bribes or company stocks for their votes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87071" y="2538484"/>
            <a:ext cx="2388358" cy="20471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1"/>
                </a:solidFill>
              </a:rPr>
              <a:t>Political machines ruled cities through bribes &amp; personal favors</a:t>
            </a:r>
          </a:p>
        </p:txBody>
      </p:sp>
    </p:spTree>
    <p:extLst>
      <p:ext uri="{BB962C8B-B14F-4D97-AF65-F5344CB8AC3E}">
        <p14:creationId xmlns:p14="http://schemas.microsoft.com/office/powerpoint/2010/main" val="3155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0"/>
            <a:ext cx="3352800" cy="6858000"/>
          </a:xfrm>
          <a:solidFill>
            <a:srgbClr val="FFFF99"/>
          </a:solidFill>
        </p:spPr>
        <p:txBody>
          <a:bodyPr/>
          <a:lstStyle/>
          <a:p>
            <a:r>
              <a:rPr lang="en-US" altLang="en-US" sz="4800" smtClean="0">
                <a:solidFill>
                  <a:schemeClr val="tx1"/>
                </a:solidFill>
                <a:latin typeface="Spirit Medium" pitchFamily="34" charset="0"/>
              </a:rPr>
              <a:t>The “Bosses”  of the Senate</a:t>
            </a:r>
          </a:p>
        </p:txBody>
      </p:sp>
      <p:pic>
        <p:nvPicPr>
          <p:cNvPr id="15363" name="Picture 3" descr="pol_cartoon-Bosses of the Senat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4" t="2986" r="23314" b="7893"/>
          <a:stretch>
            <a:fillRect/>
          </a:stretch>
        </p:blipFill>
        <p:spPr>
          <a:xfrm>
            <a:off x="-1588" y="-6350"/>
            <a:ext cx="5748338" cy="6854825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5108" name="Picture 4" descr="tw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6317" r="8162" b="6317"/>
          <a:stretch>
            <a:fillRect/>
          </a:stretch>
        </p:blipFill>
        <p:spPr bwMode="auto">
          <a:xfrm>
            <a:off x="-46038" y="39964"/>
            <a:ext cx="5568950" cy="68246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5562600" y="0"/>
            <a:ext cx="3581400" cy="685800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■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4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  <a:buClrTx/>
              <a:buFontTx/>
              <a:buNone/>
            </a:pPr>
            <a:r>
              <a:rPr lang="en-US" altLang="en-US">
                <a:latin typeface="Spirit Medium" pitchFamily="34" charset="0"/>
              </a:rPr>
              <a:t>Boss Tweed  of the NYC Democratic Political Machine, Tammany Hall</a:t>
            </a:r>
            <a:r>
              <a:rPr lang="en-US" altLang="en-US" sz="4800">
                <a:latin typeface="Spirit Medium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2387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2"/>
          <p:cNvSpPr txBox="1"/>
          <p:nvPr/>
        </p:nvSpPr>
        <p:spPr>
          <a:xfrm>
            <a:off x="0" y="0"/>
            <a:ext cx="9144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Civil Service Reform	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3" name="Picture 5" descr="Photo of GARFIELD ASSASSINATION. &#10;Charles J. Guiteau shooting President James A. Garfield at the old Baltimore &amp; Potomac R.R. station in Washington, D.C., on 2 July 1881; at right is Secretary of State James G. Blaine: contemporary colored engrav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0"/>
          <a:stretch>
            <a:fillRect/>
          </a:stretch>
        </p:blipFill>
        <p:spPr bwMode="auto">
          <a:xfrm>
            <a:off x="0" y="466725"/>
            <a:ext cx="91440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745" y="689317"/>
            <a:ext cx="2940148" cy="26165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Civil Service Reform received boost when unsuccessful patronage seeker, Charles </a:t>
            </a:r>
            <a:r>
              <a:rPr lang="en-US" sz="2000" b="1" dirty="0" err="1" smtClean="0">
                <a:solidFill>
                  <a:schemeClr val="tx1"/>
                </a:solidFill>
              </a:rPr>
              <a:t>Guiteau</a:t>
            </a:r>
            <a:r>
              <a:rPr lang="en-US" sz="2000" b="1" dirty="0" smtClean="0">
                <a:solidFill>
                  <a:schemeClr val="tx1"/>
                </a:solidFill>
              </a:rPr>
              <a:t> assassinated President Garfield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5" name="Picture 9" descr="Photo of CHARLES GUITEAU CARTOON. &#10;Charles J. Guiteau, the disappointed office seeker who shot President James A. Garfield on 2 July 1881, depicted in a contemporary American cartoo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3941298" y="1105560"/>
            <a:ext cx="4808807" cy="46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9655" y="4684542"/>
            <a:ext cx="765282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 1883- Congress Created the </a:t>
            </a:r>
            <a:r>
              <a:rPr lang="en-US" sz="2400" b="1" u="sng" dirty="0" smtClean="0"/>
              <a:t>Pendleton Civil Service Act</a:t>
            </a:r>
            <a:r>
              <a:rPr lang="en-US" sz="2400" dirty="0" smtClean="0"/>
              <a:t> to create merit based jobs and exams for civil service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State and local governments mirrored these reforms in 1880’s and 1890’s</a:t>
            </a:r>
          </a:p>
        </p:txBody>
      </p:sp>
    </p:spTree>
    <p:extLst>
      <p:ext uri="{BB962C8B-B14F-4D97-AF65-F5344CB8AC3E}">
        <p14:creationId xmlns:p14="http://schemas.microsoft.com/office/powerpoint/2010/main" val="26961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612</Words>
  <Application>Microsoft Office PowerPoint</Application>
  <PresentationFormat>On-screen Show (4:3)</PresentationFormat>
  <Paragraphs>102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Black</vt:lpstr>
      <vt:lpstr>Spirit Medium</vt:lpstr>
      <vt:lpstr>Arial</vt:lpstr>
      <vt:lpstr>Wingdings</vt:lpstr>
      <vt:lpstr>Calibri</vt:lpstr>
      <vt:lpstr>Office Theme</vt:lpstr>
      <vt:lpstr>National Politics In The Gilded Age, 1877-1900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“Bosses”  of the Senate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  National Politics In The Guilded Age, 1877-1900</dc:title>
  <dc:creator>Carrie Shaw</dc:creator>
  <cp:lastModifiedBy>Carrie Shaw</cp:lastModifiedBy>
  <cp:revision>28</cp:revision>
  <dcterms:modified xsi:type="dcterms:W3CDTF">2015-10-29T15:24:56Z</dcterms:modified>
</cp:coreProperties>
</file>