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3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9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6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1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2283-1ADD-4288-A198-81DC09CC7571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47A3-C8DC-4842-BDBF-57DD4B4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istory.com/topics/us-presidents/andrew-jackson/videos/andrew-jackson-the-widow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teachpol.tcnj.edu/amer_pol_hist/fi/000000b1.htm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4555" y="607219"/>
            <a:ext cx="2526890" cy="2387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Andrew Jackson</a:t>
            </a:r>
            <a:endParaRPr lang="en-US" dirty="0">
              <a:solidFill>
                <a:srgbClr val="FFFF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5947" y="3602038"/>
            <a:ext cx="2315497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APUSH</a:t>
            </a:r>
            <a:endParaRPr lang="en-US" sz="32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1030" name="Picture 6" descr="http://thepapersofandrewjackson.utk.edu/wp-content/uploads/2014/04/Jackson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3497" cy="688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Election of 1828</a:t>
            </a:r>
            <a:b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</a:br>
            <a:r>
              <a:rPr lang="en-US" sz="7200" dirty="0">
                <a:solidFill>
                  <a:srgbClr val="FFFF00"/>
                </a:solidFill>
                <a:latin typeface="Rockwell Condensed" panose="02060603050405020104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 </a:t>
            </a:r>
            <a:r>
              <a:rPr lang="en-US" sz="53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Major	Issues</a:t>
            </a:r>
            <a:endParaRPr lang="en-US" sz="4900" dirty="0"/>
          </a:p>
        </p:txBody>
      </p:sp>
      <p:sp>
        <p:nvSpPr>
          <p:cNvPr id="3" name="Rectangle 2"/>
          <p:cNvSpPr/>
          <p:nvPr/>
        </p:nvSpPr>
        <p:spPr>
          <a:xfrm>
            <a:off x="6419850" y="365125"/>
            <a:ext cx="5562600" cy="2606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Rockwell Condensed" panose="02060603050405020104" pitchFamily="18" charset="0"/>
              </a:rPr>
              <a:t>Land and Indian Policies</a:t>
            </a:r>
            <a:endParaRPr lang="en-US" sz="6000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71800"/>
            <a:ext cx="12192000" cy="372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Actions by JQ Adams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Land Policies Angered Westerners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Attempted to curb speculation of public lands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Supported land rights of Natives over white settlers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1825- Govt. negotiated treaty with Creek Indians to cede land rights to GA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Adams supported natives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Congress sided with Governor of Georgia</a:t>
            </a:r>
            <a:endParaRPr lang="en-US" sz="32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Election of 1828</a:t>
            </a:r>
            <a:b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</a:br>
            <a:r>
              <a:rPr lang="en-US" sz="7200" dirty="0">
                <a:solidFill>
                  <a:srgbClr val="FFFF00"/>
                </a:solidFill>
                <a:latin typeface="Rockwell Condensed" panose="02060603050405020104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 </a:t>
            </a:r>
            <a:endParaRPr lang="en-US" sz="4900" dirty="0"/>
          </a:p>
        </p:txBody>
      </p:sp>
      <p:sp>
        <p:nvSpPr>
          <p:cNvPr id="3" name="Rectangle 2"/>
          <p:cNvSpPr/>
          <p:nvPr/>
        </p:nvSpPr>
        <p:spPr>
          <a:xfrm>
            <a:off x="6324600" y="0"/>
            <a:ext cx="5562600" cy="2606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Rockwell Condensed" panose="02060603050405020104" pitchFamily="18" charset="0"/>
              </a:rPr>
              <a:t>The Birth of the Democratic Party</a:t>
            </a:r>
            <a:endParaRPr lang="en-US" sz="6000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25725"/>
            <a:ext cx="1219200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Jackson angered that the Dem. Republicans had moved away from Jefferson’s message/intentions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Jackson drew together old Jeffersonian Coalition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Northern farmers and artisans, Southern Slave Owners, Small Farmers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Created the Democratic Party</a:t>
            </a:r>
          </a:p>
        </p:txBody>
      </p:sp>
    </p:spTree>
    <p:extLst>
      <p:ext uri="{BB962C8B-B14F-4D97-AF65-F5344CB8AC3E}">
        <p14:creationId xmlns:p14="http://schemas.microsoft.com/office/powerpoint/2010/main" val="31743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  <a:hlinkClick r:id="rId2"/>
              </a:rPr>
              <a:t/>
            </a:r>
            <a:b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  <a:hlinkClick r:id="rId2"/>
              </a:rPr>
            </a:br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  <a:hlinkClick r:id="rId2"/>
              </a:rPr>
              <a:t>Rachel Jackson</a:t>
            </a:r>
            <a:b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  <a:hlinkClick r:id="rId2"/>
              </a:rPr>
            </a:br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  <a:hlinkClick r:id="rId2"/>
              </a:rPr>
              <a:t>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690688"/>
            <a:ext cx="3170237" cy="3733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vorce_decree-Rachel Jackson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1706393"/>
            <a:ext cx="4502150" cy="458980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m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2396" r="4527" b="4192"/>
          <a:stretch>
            <a:fillRect/>
          </a:stretch>
        </p:blipFill>
        <p:spPr bwMode="auto">
          <a:xfrm>
            <a:off x="8813799" y="1477062"/>
            <a:ext cx="2986088" cy="4161051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Essential Question:</a:t>
            </a:r>
            <a:endParaRPr lang="en-US" sz="6000" dirty="0">
              <a:solidFill>
                <a:srgbClr val="FFFF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100" y="2074397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Was Andrew Jackson </a:t>
            </a:r>
            <a:endParaRPr lang="en-US" sz="4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8950" y="2074397"/>
            <a:ext cx="4199022" cy="4612153"/>
            <a:chOff x="6838950" y="2074397"/>
            <a:chExt cx="4199022" cy="4612153"/>
          </a:xfrm>
        </p:grpSpPr>
        <p:pic>
          <p:nvPicPr>
            <p:cNvPr id="2056" name="Picture 8" descr="http://www.historyteacher.net/AHAP/WebQuests/WQ-ImpeachJackson/Images/KingAndrew_theFirst-colo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2074397"/>
              <a:ext cx="2808372" cy="407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6838950" y="4610100"/>
              <a:ext cx="2190750" cy="20764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Rockwell Condensed" panose="02060603050405020104" pitchFamily="18" charset="0"/>
                </a:rPr>
                <a:t>“King Andrew”?</a:t>
              </a:r>
              <a:endParaRPr lang="en-US" sz="2400" b="1" dirty="0">
                <a:solidFill>
                  <a:schemeClr val="tx1"/>
                </a:solidFill>
                <a:latin typeface="Rockwell Condensed" panose="020606030504050201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53100" y="53721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OR</a:t>
            </a:r>
            <a:endParaRPr lang="en-US" sz="32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0550" y="2074397"/>
            <a:ext cx="4914900" cy="4612153"/>
            <a:chOff x="609600" y="2074397"/>
            <a:chExt cx="4914900" cy="4612153"/>
          </a:xfrm>
        </p:grpSpPr>
        <p:pic>
          <p:nvPicPr>
            <p:cNvPr id="13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2074397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333750" y="4610100"/>
              <a:ext cx="2190750" cy="20764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Rockwell Condensed" panose="02060603050405020104" pitchFamily="18" charset="0"/>
                </a:rPr>
                <a:t>A protector of the Common Man?</a:t>
              </a:r>
              <a:endParaRPr lang="en-US" sz="2400" b="1" dirty="0">
                <a:solidFill>
                  <a:schemeClr val="tx1"/>
                </a:solidFill>
                <a:latin typeface="Rockwell Condensed" panose="020606030504050201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General Democratic Trends of the 19</a:t>
            </a:r>
            <a:r>
              <a:rPr lang="en-US" sz="6000" baseline="30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th</a:t>
            </a:r>
            <a:r>
              <a:rPr lang="en-US" sz="6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 Century</a:t>
            </a:r>
            <a:endParaRPr lang="en-US" sz="6000" dirty="0">
              <a:solidFill>
                <a:srgbClr val="FFFF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87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Increased white male suffrage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Increased Political Party influence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Popular Campaigning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High Voter Turnout</a:t>
            </a:r>
            <a:endParaRPr lang="en-US" sz="36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4" name="Picture 3" descr="MART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4"/>
          <a:stretch>
            <a:fillRect/>
          </a:stretch>
        </p:blipFill>
        <p:spPr bwMode="auto">
          <a:xfrm>
            <a:off x="7067550" y="1395413"/>
            <a:ext cx="4835525" cy="5257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0" y="0"/>
            <a:ext cx="8067574" cy="1325563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Jackson’s Early Life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662781"/>
            <a:ext cx="13563600" cy="5635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Family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Rockwell Condensed" panose="02060603050405020104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- Born somewhere along what is now NC and SC border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	- Father died 2 mos. before Jackson born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Revolutionary War Service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Rockwell Condensed" panose="02060603050405020104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- War started when Jackson 13:Served as courier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	- Refused to shine a British officers boots,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Rockwell Condensed" panose="02060603050405020104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  Was slashed by sword and taken prisoner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Rockwell Condensed" panose="02060603050405020104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- Jackson and brother caught smallpox, brother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Rockwell Condensed" panose="02060603050405020104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 died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Rockwell Condensed" panose="02060603050405020104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- Mother served as a nurse, and died of Cholera</a:t>
            </a:r>
            <a:endParaRPr lang="en-US" sz="32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45" y="2296311"/>
            <a:ext cx="3886303" cy="30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Early Governmental Service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5625"/>
            <a:ext cx="1095375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Even with little education, became a country lawyer in Tennessee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Elected as delegate to TN Constitutional Convention- 1796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Became the first US Representative from TN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Later elected Senator, but resigned after less than a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Appointed Judge of TN Supreme Court- served until 1804</a:t>
            </a:r>
            <a:endParaRPr lang="en-US" sz="44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Early Military Career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1825625"/>
            <a:ext cx="714375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Appointed commander of TN Militia 1801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War of 1812- Victorious General at the Battle of New Orleans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Seminole War (Leading to Adams-</a:t>
            </a:r>
            <a:r>
              <a:rPr lang="en-US" sz="4400" dirty="0" err="1" smtClean="0">
                <a:solidFill>
                  <a:schemeClr val="bg1"/>
                </a:solidFill>
                <a:latin typeface="Rockwell Condensed" panose="02060603050405020104" pitchFamily="18" charset="0"/>
              </a:rPr>
              <a:t>Onis</a:t>
            </a:r>
            <a:r>
              <a:rPr lang="en-US" sz="4400" dirty="0">
                <a:solidFill>
                  <a:schemeClr val="bg1"/>
                </a:solidFill>
                <a:latin typeface="Rockwell Condensed" panose="02060603050405020104" pitchFamily="18" charset="0"/>
              </a:rPr>
              <a:t>)</a:t>
            </a:r>
            <a:r>
              <a:rPr lang="en-US" sz="4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 </a:t>
            </a:r>
            <a:endParaRPr lang="en-US" sz="44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3076" name="Picture 4" descr="http://img.timeinc.net/time/2010/10_pol_prodigies/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057650" cy="54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Election of 1824</a:t>
            </a:r>
            <a:endParaRPr lang="en-US" sz="7200" dirty="0"/>
          </a:p>
        </p:txBody>
      </p:sp>
      <p:pic>
        <p:nvPicPr>
          <p:cNvPr id="4" name="Picture 3" descr="3a03205v5w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4839" r="2119" b="4839"/>
          <a:stretch>
            <a:fillRect/>
          </a:stretch>
        </p:blipFill>
        <p:spPr bwMode="auto">
          <a:xfrm>
            <a:off x="1600200" y="1690688"/>
            <a:ext cx="3933825" cy="4495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1662" r="12863" b="30862"/>
          <a:stretch>
            <a:fillRect/>
          </a:stretch>
        </p:blipFill>
        <p:spPr bwMode="auto">
          <a:xfrm>
            <a:off x="6874667" y="1020762"/>
            <a:ext cx="2057400" cy="2590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1" b="33928"/>
          <a:stretch>
            <a:fillRect/>
          </a:stretch>
        </p:blipFill>
        <p:spPr bwMode="auto">
          <a:xfrm>
            <a:off x="8932067" y="1027906"/>
            <a:ext cx="2081212" cy="257651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000000b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7" y="3595688"/>
            <a:ext cx="2193925" cy="25908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9250" y="4344055"/>
            <a:ext cx="3181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A Corrupt Bargain?</a:t>
            </a:r>
            <a:endParaRPr lang="en-US" sz="54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Election of 1828</a:t>
            </a:r>
            <a:b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</a:br>
            <a:r>
              <a:rPr lang="en-US" sz="7200" dirty="0">
                <a:solidFill>
                  <a:srgbClr val="FFFF00"/>
                </a:solidFill>
                <a:latin typeface="Rockwell Condensed" panose="02060603050405020104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 </a:t>
            </a:r>
            <a:r>
              <a:rPr lang="en-US" sz="53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Major	Issues</a:t>
            </a:r>
            <a:endParaRPr lang="en-US" sz="4900" dirty="0"/>
          </a:p>
        </p:txBody>
      </p:sp>
      <p:sp>
        <p:nvSpPr>
          <p:cNvPr id="3" name="Rectangle 2"/>
          <p:cNvSpPr/>
          <p:nvPr/>
        </p:nvSpPr>
        <p:spPr>
          <a:xfrm>
            <a:off x="6419850" y="365125"/>
            <a:ext cx="5562600" cy="2606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Rockwell Condensed" panose="02060603050405020104" pitchFamily="18" charset="0"/>
              </a:rPr>
              <a:t>The Tariff of Abominations</a:t>
            </a:r>
            <a:endParaRPr lang="en-US" sz="6000" dirty="0">
              <a:solidFill>
                <a:schemeClr val="tx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1977301"/>
            <a:ext cx="24765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Tariff Battles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" y="3333750"/>
            <a:ext cx="25527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Tariff of 1816</a:t>
            </a:r>
          </a:p>
          <a:p>
            <a:pPr algn="ctr"/>
            <a:endParaRPr lang="en-US" sz="4000" dirty="0">
              <a:solidFill>
                <a:srgbClr val="FFFF00"/>
              </a:solidFill>
              <a:latin typeface="Rockwell Condensed" panose="020606030504050201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Taxed Imports of cheap textiles</a:t>
            </a:r>
            <a:endParaRPr lang="en-US" sz="4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0850" y="3333749"/>
            <a:ext cx="25527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Tariff of 1824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Taxed Iron Goods and more expensive woolen and cotton imports</a:t>
            </a:r>
            <a:endParaRPr lang="en-US" sz="32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3333749"/>
            <a:ext cx="6477000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Rockwell Condensed" panose="02060603050405020104" pitchFamily="18" charset="0"/>
              </a:rPr>
              <a:t>Tariff of 1828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Taxed imported raw materials (wool &amp; hemp)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Supported by Jacksonians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South Against (didn’t need and caused American textiles to be more expensive)</a:t>
            </a:r>
            <a:endParaRPr lang="en-US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900" y="384175"/>
            <a:ext cx="4000500" cy="559752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Rockwell Condensed" panose="02060603050405020104" pitchFamily="18" charset="0"/>
              </a:rPr>
              <a:t>V</a:t>
            </a:r>
            <a:r>
              <a:rPr lang="en-US" sz="6000" dirty="0" smtClean="0">
                <a:solidFill>
                  <a:schemeClr val="bg1"/>
                </a:solidFill>
                <a:latin typeface="Rockwell Condensed" panose="02060603050405020104" pitchFamily="18" charset="0"/>
              </a:rPr>
              <a:t>otes in House for Tariff of Abominations</a:t>
            </a:r>
            <a:endParaRPr lang="en-US" sz="60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4" name="Picture 4" descr="C:\Documents and Settings\Bill\Desktop\carnes\Carnes_JPG\IMAGES-FINAL_M07\AAJJKJ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00633" cy="6858000"/>
          </a:xfrm>
          <a:prstGeom prst="rect">
            <a:avLst/>
          </a:prstGeom>
          <a:noFill/>
          <a:ln w="9525">
            <a:solidFill>
              <a:srgbClr val="875A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292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 Condensed</vt:lpstr>
      <vt:lpstr>Wingdings</vt:lpstr>
      <vt:lpstr>Office Theme</vt:lpstr>
      <vt:lpstr>Andrew Jackson</vt:lpstr>
      <vt:lpstr>Essential Question:</vt:lpstr>
      <vt:lpstr>General Democratic Trends of the 19th Century</vt:lpstr>
      <vt:lpstr>Jackson’s Early Life</vt:lpstr>
      <vt:lpstr>Early Governmental Service</vt:lpstr>
      <vt:lpstr>Early Military Career</vt:lpstr>
      <vt:lpstr>Election of 1824</vt:lpstr>
      <vt:lpstr>Election of 1828   Major Issues</vt:lpstr>
      <vt:lpstr>Votes in House for Tariff of Abominations</vt:lpstr>
      <vt:lpstr>Election of 1828   Major Issues</vt:lpstr>
      <vt:lpstr>Election of 1828   </vt:lpstr>
      <vt:lpstr> Rachel Jackson 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Andrew Jackson</dc:title>
  <dc:creator>Carrie Shaw</dc:creator>
  <cp:lastModifiedBy>Carrie Shaw</cp:lastModifiedBy>
  <cp:revision>20</cp:revision>
  <dcterms:created xsi:type="dcterms:W3CDTF">2015-10-04T18:27:42Z</dcterms:created>
  <dcterms:modified xsi:type="dcterms:W3CDTF">2015-10-04T19:11:02Z</dcterms:modified>
</cp:coreProperties>
</file>