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65" r:id="rId4"/>
    <p:sldId id="262" r:id="rId5"/>
    <p:sldId id="272" r:id="rId6"/>
    <p:sldId id="273" r:id="rId7"/>
    <p:sldId id="260" r:id="rId8"/>
    <p:sldId id="274" r:id="rId9"/>
    <p:sldId id="275" r:id="rId10"/>
    <p:sldId id="276" r:id="rId11"/>
    <p:sldId id="277" r:id="rId12"/>
    <p:sldId id="278" r:id="rId13"/>
    <p:sldId id="264" r:id="rId14"/>
    <p:sldId id="266" r:id="rId15"/>
    <p:sldId id="279" r:id="rId16"/>
    <p:sldId id="268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274" autoAdjust="0"/>
  </p:normalViewPr>
  <p:slideViewPr>
    <p:cSldViewPr snapToGrid="0">
      <p:cViewPr>
        <p:scale>
          <a:sx n="66" d="100"/>
          <a:sy n="66" d="100"/>
        </p:scale>
        <p:origin x="336" y="25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10/8/2015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10/8/2015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12188826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-1" y="5102352"/>
            <a:ext cx="12188826" cy="17556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9601200" cy="1517904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7432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/>
              <a:t>10/8/2015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10/8/2015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10/8/2015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10/8/2015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10/8/2015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1752" y="502920"/>
            <a:ext cx="670255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10/8/2015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8368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10/8/2015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arlow Solid Italic" panose="04030604020F02020D02" pitchFamily="82" charset="0"/>
              </a:rPr>
              <a:t>Slavery in Antebellum America</a:t>
            </a:r>
            <a:endParaRPr lang="en-US" dirty="0">
              <a:latin typeface="Harlow Solid Italic" panose="04030604020F02020D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APUSH (Pageant Chapter 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2548" y="-272868"/>
            <a:ext cx="9509760" cy="1233424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Slave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Life- Continued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377371" y="554155"/>
            <a:ext cx="116985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Conditions varied, but all: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Hard work, ignorance &amp; oppression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Floggings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“difficult” slaves sent to breakers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Family life persisted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Marriages (not recognized by law)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Large plantations provided better </a:t>
            </a:r>
          </a:p>
          <a:p>
            <a:pPr lvl="1"/>
            <a:r>
              <a:rPr lang="en-US" sz="3200" dirty="0"/>
              <a:t>	</a:t>
            </a:r>
            <a:r>
              <a:rPr lang="en-US" sz="3200" dirty="0" smtClean="0"/>
              <a:t>chance of staying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Distinct African American slave culture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Mix of Christianity &amp; African culture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I.E. Responsorial preaching </a:t>
            </a:r>
            <a:endParaRPr lang="en-US" sz="3200" dirty="0"/>
          </a:p>
        </p:txBody>
      </p:sp>
      <p:sp>
        <p:nvSpPr>
          <p:cNvPr id="5" name="AutoShape 4" descr="https://s3.amazonaws.com/rapgenius/qlEO9vClQ7qjItZFRqKm_white_man_whipping_a_black_wom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842" y="1949491"/>
            <a:ext cx="4538043" cy="340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6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543" y="-203200"/>
            <a:ext cx="9601200" cy="102079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arlow Solid Italic" panose="04030604020F02020D02" pitchFamily="82" charset="0"/>
              </a:rPr>
              <a:t>Slave Rebellions</a:t>
            </a:r>
            <a:endParaRPr lang="en-US" dirty="0">
              <a:latin typeface="Harlow Solid Italic" panose="04030604020F02020D02" pitchFamily="82" charset="0"/>
            </a:endParaRPr>
          </a:p>
        </p:txBody>
      </p:sp>
      <p:pic>
        <p:nvPicPr>
          <p:cNvPr id="11266" name="Picture 2" descr="http://www.ohwy.com/history%20pictures/turnerrevolt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9"/>
          <a:stretch/>
        </p:blipFill>
        <p:spPr bwMode="auto">
          <a:xfrm>
            <a:off x="999628" y="817590"/>
            <a:ext cx="10483030" cy="56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31430" y="1006856"/>
            <a:ext cx="5500914" cy="5278410"/>
          </a:xfrm>
          <a:prstGeom prst="rect">
            <a:avLst/>
          </a:prstGeom>
          <a:solidFill>
            <a:schemeClr val="tx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1800 in VA- Revolt led by Gabriel Prosser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Betrayed by informers- leaders hung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1822 in SC- Denmark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Vessey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(Free Black)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Betrayed by informers- 30 hung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1832- Nat Turner’s Rebellion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Uprising- Killed 60 Virginians- Mostly women and Children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 Killed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49942" y="454733"/>
            <a:ext cx="2656114" cy="17078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Rebellions led to Southern Paranoia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6514" y="2380343"/>
            <a:ext cx="3497943" cy="304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Slaves began “Quiet” Rebellion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- Sabotage of machinery, slow down work, stealing goods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871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9447" y="-1191478"/>
            <a:ext cx="5187696" cy="199339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Harlow Solid Italic" panose="04030604020F02020D02" pitchFamily="82" charset="0"/>
              </a:rPr>
              <a:t>Abolitionist Movements</a:t>
            </a:r>
            <a:endParaRPr lang="en-US" sz="4000" dirty="0">
              <a:latin typeface="Harlow Solid Italic" panose="04030604020F02020D02" pitchFamily="8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40175" y="994374"/>
            <a:ext cx="4377654" cy="535156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Beginnings- Quakers During Rev War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American Colonization Society- 1817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Transported back to Africa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Liberia 1822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Second Great Awakening- spread cause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Weld- “Burned over </a:t>
            </a:r>
            <a:r>
              <a:rPr lang="en-US" sz="1800" dirty="0" err="1" smtClean="0"/>
              <a:t>distric</a:t>
            </a:r>
            <a:r>
              <a:rPr lang="en-US" sz="1800" dirty="0" smtClean="0"/>
              <a:t>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Arthur and Lewis Tappan- Wealthy NY Merchants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Lyman Beecher- Lane Theological Seminary (Ohio)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Father of Harriet Beecher Stowe, Catharine Beecher </a:t>
            </a:r>
            <a:endParaRPr lang="en-US" sz="12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6" b="97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54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487" y="-270984"/>
            <a:ext cx="9509760" cy="1233424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Harlow Solid Italic" panose="04030604020F02020D02" pitchFamily="82" charset="0"/>
              </a:rPr>
              <a:t>Radical Abolitionists</a:t>
            </a:r>
            <a:endParaRPr lang="en-US" sz="6000" dirty="0">
              <a:latin typeface="Harlow Solid Italic" panose="04030604020F02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368"/>
            <a:ext cx="7736114" cy="5309615"/>
          </a:xfrm>
        </p:spPr>
        <p:txBody>
          <a:bodyPr>
            <a:noAutofit/>
          </a:bodyPr>
          <a:lstStyle/>
          <a:p>
            <a:r>
              <a:rPr lang="en-US" sz="2400" dirty="0" smtClean="0"/>
              <a:t>William Lloyd Garrison</a:t>
            </a:r>
          </a:p>
          <a:p>
            <a:pPr lvl="1"/>
            <a:r>
              <a:rPr lang="en-US" sz="2000" i="1" dirty="0" smtClean="0"/>
              <a:t>The Liberator</a:t>
            </a:r>
            <a:endParaRPr lang="en-US" sz="2000" dirty="0" smtClean="0"/>
          </a:p>
          <a:p>
            <a:pPr lvl="2"/>
            <a:r>
              <a:rPr lang="en-US" sz="1800" dirty="0" smtClean="0"/>
              <a:t>30 year anti-slavery newspaper, started 1831</a:t>
            </a:r>
          </a:p>
          <a:p>
            <a:pPr lvl="1"/>
            <a:r>
              <a:rPr lang="en-US" sz="2000" dirty="0" smtClean="0"/>
              <a:t>Uncompromising- Only immediate and complete end of slavery would do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Angelina and Sarah Grimke</a:t>
            </a:r>
          </a:p>
          <a:p>
            <a:pPr lvl="1"/>
            <a:r>
              <a:rPr lang="en-US" sz="2000" dirty="0" smtClean="0"/>
              <a:t>Worked for Garrison</a:t>
            </a:r>
          </a:p>
          <a:p>
            <a:pPr lvl="1"/>
            <a:r>
              <a:rPr lang="en-US" sz="2000" dirty="0" smtClean="0"/>
              <a:t>Had grown up on a wealthy southern plantation</a:t>
            </a:r>
          </a:p>
          <a:p>
            <a:pPr lvl="1"/>
            <a:r>
              <a:rPr lang="en-US" sz="2000" dirty="0" smtClean="0"/>
              <a:t>First hand knowledge of the horrors of slavery</a:t>
            </a:r>
          </a:p>
          <a:p>
            <a:pPr marL="365760" lvl="1" indent="0">
              <a:buNone/>
            </a:pPr>
            <a:endParaRPr lang="en-US" sz="2000" dirty="0"/>
          </a:p>
          <a:p>
            <a:r>
              <a:rPr lang="en-US" sz="2400" dirty="0" smtClean="0"/>
              <a:t>Wendell Phillips</a:t>
            </a:r>
          </a:p>
          <a:p>
            <a:pPr lvl="1"/>
            <a:r>
              <a:rPr lang="en-US" sz="2000" dirty="0" smtClean="0"/>
              <a:t>American Anti-Slavery Society (1833)</a:t>
            </a:r>
          </a:p>
          <a:p>
            <a:pPr lvl="1"/>
            <a:r>
              <a:rPr lang="en-US" sz="2000" dirty="0" smtClean="0"/>
              <a:t>“Abolition’s Golden Trumpet”</a:t>
            </a:r>
          </a:p>
          <a:p>
            <a:pPr lvl="1"/>
            <a:r>
              <a:rPr lang="en-US" sz="2000" dirty="0" smtClean="0"/>
              <a:t>Refused to wear cotton or eat sugar cane</a:t>
            </a:r>
            <a:endParaRPr lang="en-US" sz="2000" dirty="0"/>
          </a:p>
        </p:txBody>
      </p:sp>
      <p:pic>
        <p:nvPicPr>
          <p:cNvPr id="12292" name="Picture 4" descr="http://housedivided.dickinson.edu/ugrr/images/HD_garrisonWL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849085"/>
            <a:ext cx="4728316" cy="567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i.ytimg.com/vi/nL5IK4UDXdE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281" y="4285909"/>
            <a:ext cx="3168196" cy="23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61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829" y="0"/>
            <a:ext cx="9601200" cy="948218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Harlow Solid Italic" panose="04030604020F02020D02" pitchFamily="82" charset="0"/>
              </a:rPr>
              <a:t>Black Abolitionists</a:t>
            </a:r>
            <a:endParaRPr lang="en-US" sz="6000" dirty="0">
              <a:latin typeface="Harlow Solid Italic" panose="04030604020F02020D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5142" y="769258"/>
            <a:ext cx="68180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Walker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 smtClean="0"/>
              <a:t>Appeal to the Colored Citizens of the World (1829)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Called for bloody end to white supremacy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Sojourner Truth- Freed Black Woman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Fought for emancipation and women’s rights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 smtClean="0"/>
              <a:t>“</a:t>
            </a:r>
            <a:r>
              <a:rPr lang="en-US" sz="2400" i="1" dirty="0" err="1" smtClean="0"/>
              <a:t>Ain’t</a:t>
            </a:r>
            <a:r>
              <a:rPr lang="en-US" sz="2400" i="1" dirty="0" smtClean="0"/>
              <a:t> I a Woman Too?”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Frederick Douglass- Escaped Slave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 smtClean="0"/>
              <a:t>“Narrative of the Life of Frederick Douglass”</a:t>
            </a: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Wonderful Speaker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Backed Liberty Party and Free Soil Party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Founder of </a:t>
            </a:r>
            <a:r>
              <a:rPr lang="en-US" sz="2400" i="1" dirty="0" smtClean="0"/>
              <a:t>“The North Star”</a:t>
            </a:r>
            <a:r>
              <a:rPr lang="en-US" sz="2400" dirty="0" smtClean="0"/>
              <a:t>- abolitionist newspaper</a:t>
            </a:r>
          </a:p>
        </p:txBody>
      </p:sp>
      <p:pic>
        <p:nvPicPr>
          <p:cNvPr id="13322" name="Picture 10" descr="http://www.pbs.org/wgbh/aia/part4/images/4fred16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4" y="1091676"/>
            <a:ext cx="3342368" cy="381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://i711.photobucket.com/albums/ww116/MagstheCat/African%20American%20Literature/sojourner_truth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393" y="2874144"/>
            <a:ext cx="2336607" cy="35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8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5064" y="-460406"/>
            <a:ext cx="9509760" cy="1233424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Harlow Solid Italic" panose="04030604020F02020D02" pitchFamily="82" charset="0"/>
              </a:rPr>
              <a:t>Souther</a:t>
            </a:r>
            <a:r>
              <a:rPr lang="en-US" sz="5400" dirty="0" smtClean="0">
                <a:latin typeface="Harlow Solid Italic" panose="04030604020F02020D02" pitchFamily="82" charset="0"/>
              </a:rPr>
              <a:t>n Reaction to Abolition</a:t>
            </a:r>
            <a:endParaRPr lang="en-US" sz="5400" dirty="0">
              <a:latin typeface="Harlow Solid Italic" panose="04030604020F02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" y="623824"/>
            <a:ext cx="5994400" cy="4123944"/>
          </a:xfrm>
        </p:spPr>
        <p:txBody>
          <a:bodyPr>
            <a:noAutofit/>
          </a:bodyPr>
          <a:lstStyle/>
          <a:p>
            <a:r>
              <a:rPr lang="en-US" sz="2400" dirty="0" smtClean="0"/>
              <a:t>1830’s- tightened slave codes</a:t>
            </a:r>
          </a:p>
          <a:p>
            <a:pPr lvl="1"/>
            <a:r>
              <a:rPr lang="en-US" sz="2000" dirty="0" smtClean="0"/>
              <a:t>Followed Nat Turner’s Rebellion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Nullification Crisis- 1832</a:t>
            </a:r>
          </a:p>
          <a:p>
            <a:pPr lvl="1"/>
            <a:r>
              <a:rPr lang="en-US" sz="2000" dirty="0" smtClean="0"/>
              <a:t>Paranoia- no tolerance for abolitionists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1836- “Gag Resolution”</a:t>
            </a:r>
          </a:p>
          <a:p>
            <a:pPr lvl="1"/>
            <a:r>
              <a:rPr lang="en-US" sz="2000" dirty="0" smtClean="0"/>
              <a:t>Anti-slavery appeals tabled without debate in Congress</a:t>
            </a:r>
          </a:p>
          <a:p>
            <a:pPr lvl="1"/>
            <a:r>
              <a:rPr lang="en-US" sz="2000" dirty="0" smtClean="0"/>
              <a:t>JQ Adams fought to repeal for 8 years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1835- Post Office</a:t>
            </a:r>
          </a:p>
          <a:p>
            <a:pPr lvl="1"/>
            <a:r>
              <a:rPr lang="en-US" sz="2000" dirty="0" smtClean="0"/>
              <a:t>Allowed to burn abolitionis</a:t>
            </a:r>
            <a:r>
              <a:rPr lang="en-US" sz="2000" dirty="0" smtClean="0"/>
              <a:t>t literature in South</a:t>
            </a:r>
            <a:endParaRPr lang="en-US" sz="2000" dirty="0"/>
          </a:p>
        </p:txBody>
      </p:sp>
      <p:pic>
        <p:nvPicPr>
          <p:cNvPr id="14338" name="Picture 2" descr="http://2.bp.blogspot.com/-3Cbpp_zu6SE/U6nXI4mIbSI/AAAAAAAAKwM/rXEiQzxS7Qo/s640/Hang%2Bthe%2Babolition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78579"/>
            <a:ext cx="5857875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peterpappas.com/docs/lesson6/images/attention-southern-me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761" y="3590924"/>
            <a:ext cx="3799114" cy="305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32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3464" y="-432222"/>
            <a:ext cx="9509760" cy="1233424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Harlow Solid Italic" panose="04030604020F02020D02" pitchFamily="82" charset="0"/>
              </a:rPr>
              <a:t>Northern </a:t>
            </a:r>
            <a:r>
              <a:rPr lang="en-US" sz="5400" dirty="0" smtClean="0">
                <a:latin typeface="Harlow Solid Italic" panose="04030604020F02020D02" pitchFamily="82" charset="0"/>
              </a:rPr>
              <a:t>Reaction to Abolition</a:t>
            </a:r>
            <a:endParaRPr lang="en-US" sz="5400" dirty="0">
              <a:latin typeface="Harlow Solid Italic" panose="04030604020F02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114" y="300604"/>
            <a:ext cx="10856686" cy="4123944"/>
          </a:xfrm>
        </p:spPr>
        <p:txBody>
          <a:bodyPr>
            <a:noAutofit/>
          </a:bodyPr>
          <a:lstStyle/>
          <a:p>
            <a:r>
              <a:rPr lang="en-US" sz="2400" dirty="0" smtClean="0"/>
              <a:t>Love of Constitution</a:t>
            </a:r>
          </a:p>
          <a:p>
            <a:pPr lvl="1"/>
            <a:r>
              <a:rPr lang="en-US" sz="1800" dirty="0" smtClean="0"/>
              <a:t>Slavery a lasting bargain</a:t>
            </a:r>
          </a:p>
          <a:p>
            <a:pPr lvl="1"/>
            <a:r>
              <a:rPr lang="en-US" dirty="0" smtClean="0"/>
              <a:t>Disliked talk of secession</a:t>
            </a:r>
            <a:endParaRPr lang="en-US" sz="1800" dirty="0" smtClean="0"/>
          </a:p>
          <a:p>
            <a:pPr lvl="1"/>
            <a:endParaRPr lang="en-US" sz="2000" dirty="0"/>
          </a:p>
          <a:p>
            <a:r>
              <a:rPr lang="en-US" sz="2400" dirty="0" smtClean="0"/>
              <a:t>Economic Stake</a:t>
            </a:r>
          </a:p>
          <a:p>
            <a:pPr lvl="1"/>
            <a:r>
              <a:rPr lang="en-US" sz="2000" dirty="0" smtClean="0"/>
              <a:t>Shipping and Textiles</a:t>
            </a:r>
          </a:p>
          <a:p>
            <a:pPr lvl="1"/>
            <a:r>
              <a:rPr lang="en-US" sz="2000" dirty="0" smtClean="0"/>
              <a:t>Southern planters owed $300 to northerners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Hostility toward radical abolitionists</a:t>
            </a:r>
          </a:p>
          <a:p>
            <a:pPr lvl="1"/>
            <a:r>
              <a:rPr lang="en-US" sz="2000" dirty="0" smtClean="0"/>
              <a:t>Elijah P. Lovejoy killed in mob in Boston (1837)</a:t>
            </a:r>
          </a:p>
          <a:p>
            <a:pPr marL="365760" lvl="1" indent="0">
              <a:buNone/>
            </a:pPr>
            <a:endParaRPr lang="en-US" sz="2000" dirty="0" smtClean="0"/>
          </a:p>
          <a:p>
            <a:r>
              <a:rPr lang="en-US" sz="2400" dirty="0" smtClean="0"/>
              <a:t>Most just opposed extending slavery to the west</a:t>
            </a:r>
          </a:p>
          <a:p>
            <a:pPr lvl="1"/>
            <a:r>
              <a:rPr lang="en-US" sz="2000" dirty="0" smtClean="0"/>
              <a:t>“Free </a:t>
            </a:r>
            <a:r>
              <a:rPr lang="en-US" sz="2000" dirty="0" err="1" smtClean="0"/>
              <a:t>Soilers</a:t>
            </a:r>
            <a:r>
              <a:rPr lang="en-US" sz="2000" dirty="0" smtClean="0"/>
              <a:t>”</a:t>
            </a:r>
            <a:endParaRPr lang="en-US" sz="2000" dirty="0"/>
          </a:p>
        </p:txBody>
      </p:sp>
      <p:pic>
        <p:nvPicPr>
          <p:cNvPr id="15364" name="Picture 4" descr="http://utc.iath.virginia.edu/abolitn/images/mobhp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661" y="801202"/>
            <a:ext cx="4227740" cy="572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5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03993" y="0"/>
            <a:ext cx="9509760" cy="1233424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Harlow Solid Italic" panose="04030604020F02020D02" pitchFamily="82" charset="0"/>
              </a:rPr>
              <a:t>Cotton is King!</a:t>
            </a:r>
            <a:endParaRPr lang="en-US" sz="4800" dirty="0">
              <a:latin typeface="Harlow Solid Italic" panose="04030604020F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41120" y="1097178"/>
            <a:ext cx="9509760" cy="435887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Cotton Gin- Revives Slavery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 and Others Profit From Cotton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dirty="0" smtClean="0"/>
              <a:t>Cotton ½ of all American Exports after 1840</a:t>
            </a:r>
          </a:p>
          <a:p>
            <a:pPr lvl="1"/>
            <a:r>
              <a:rPr lang="en-US" sz="2400" dirty="0" smtClean="0"/>
              <a:t>Produced more than ½ of world supply</a:t>
            </a:r>
          </a:p>
          <a:p>
            <a:pPr lvl="1"/>
            <a:r>
              <a:rPr lang="en-US" sz="2400" dirty="0" smtClean="0"/>
              <a:t>75% of British cotton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 profits from Cotton led to more fields/slaves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lawyersgunsmoneyblog.com/wp-content/uploads/2014/10/index-php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870" y="4251326"/>
            <a:ext cx="9065010" cy="280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8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eachers.henrico.k12.va.us/tucker/strusky_m/webquests/VUS6_Expansion/Cotton%20Production%201820-18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33"/>
          <a:stretch/>
        </p:blipFill>
        <p:spPr bwMode="auto">
          <a:xfrm>
            <a:off x="0" y="83491"/>
            <a:ext cx="8756303" cy="677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89152" y="2408916"/>
            <a:ext cx="29753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Slave Cotton Production </a:t>
            </a: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1820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anose="04030604020F02020D02" pitchFamily="82" charset="0"/>
            </a:endParaRPr>
          </a:p>
        </p:txBody>
      </p:sp>
      <p:pic>
        <p:nvPicPr>
          <p:cNvPr id="2052" name="Picture 4" descr="http://teachers.henrico.k12.va.us/tucker/strusky_m/webquests/VUS6_Expansion/Cotton%20Production%201820-18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38"/>
          <a:stretch/>
        </p:blipFill>
        <p:spPr bwMode="auto">
          <a:xfrm>
            <a:off x="69379" y="83491"/>
            <a:ext cx="8617543" cy="677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89152" y="2408916"/>
            <a:ext cx="29753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Slave Cotton Production </a:t>
            </a: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1860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42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03993" y="0"/>
            <a:ext cx="9509760" cy="1233424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Harlow Solid Italic" panose="04030604020F02020D02" pitchFamily="82" charset="0"/>
              </a:rPr>
              <a:t>Cotton is King! (cont.)</a:t>
            </a:r>
            <a:endParaRPr lang="en-US" sz="4800" dirty="0">
              <a:latin typeface="Harlow Solid Italic" panose="04030604020F02020D02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03994" y="1737360"/>
            <a:ext cx="6576076" cy="371869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Dangerous (unstable) one-crop economy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800" dirty="0" smtClean="0"/>
              <a:t>Over-speculation of land and slaves</a:t>
            </a:r>
          </a:p>
          <a:p>
            <a:pPr lvl="1"/>
            <a:r>
              <a:rPr lang="en-US" sz="2800" dirty="0" smtClean="0"/>
              <a:t>Small farmers had to sell land to large plantations</a:t>
            </a:r>
          </a:p>
          <a:p>
            <a:pPr lvl="1"/>
            <a:r>
              <a:rPr lang="en-US" sz="2800" dirty="0" smtClean="0"/>
              <a:t>Moved west for fresh land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363" y="1097178"/>
            <a:ext cx="4662887" cy="474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1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-740241" y="-11794"/>
            <a:ext cx="9509760" cy="1233424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Planter “Aristocracy”</a:t>
            </a:r>
            <a:endParaRPr lang="en-US" sz="6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anose="04030604020F02020D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2584" y="1233424"/>
            <a:ext cx="7160851" cy="4996070"/>
          </a:xfrm>
          <a:prstGeom prst="rect">
            <a:avLst/>
          </a:prstGeom>
          <a:solidFill>
            <a:schemeClr val="tx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800" dirty="0" smtClean="0">
                <a:solidFill>
                  <a:schemeClr val="bg2"/>
                </a:solidFill>
              </a:rPr>
              <a:t>By 1850: ¼ of Southern whites owned slaves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1,733 families owned 100+ slaves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89,732 families owned 10-99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255,288 owned 10 or less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¾ of whites- owned 0 slaves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Back Country/Mountain Valleys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bg2"/>
                </a:solidFill>
              </a:rPr>
              <a:t>Subsistance</a:t>
            </a:r>
            <a:r>
              <a:rPr lang="en-US" sz="2800" dirty="0" smtClean="0">
                <a:solidFill>
                  <a:schemeClr val="bg2"/>
                </a:solidFill>
              </a:rPr>
              <a:t> Farming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“poor white trash”, “hillbillies”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Poor whites often defended slavery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Hope of social mobility/pure racism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589" y="1987543"/>
            <a:ext cx="4735046" cy="467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8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Planter “Aristocracy”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Southern Oligarchy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66828"/>
            <a:ext cx="4572000" cy="3288847"/>
          </a:xfrm>
        </p:spPr>
        <p:txBody>
          <a:bodyPr/>
          <a:lstStyle/>
          <a:p>
            <a:r>
              <a:rPr lang="en-US" sz="2800" dirty="0" smtClean="0"/>
              <a:t>Government by the few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41120" y="3445826"/>
            <a:ext cx="4572000" cy="7665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Plantation women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41120" y="4049579"/>
            <a:ext cx="4572000" cy="328884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Commanded sizeable household staff</a:t>
            </a:r>
            <a:endParaRPr lang="en-US" sz="2800" dirty="0"/>
          </a:p>
        </p:txBody>
      </p:sp>
      <p:pic>
        <p:nvPicPr>
          <p:cNvPr id="5122" name="Picture 2" descr="http://www.tfaoi.com/cm/2cm/2cm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97934"/>
            <a:ext cx="4757084" cy="326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47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129" y="-935378"/>
            <a:ext cx="9601200" cy="2359152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Free Blacks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anose="04030604020F02020D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466983"/>
            <a:ext cx="67773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250,000 Southern Free Blacks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Bought Freedom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Emancipated after Revolution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Some owned slaves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Eternally vulnerable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250,000 Northern Free Blacks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Unpopular- Job Competition</a:t>
            </a:r>
          </a:p>
        </p:txBody>
      </p:sp>
      <p:pic>
        <p:nvPicPr>
          <p:cNvPr id="6150" name="Picture 6" descr="http://exhibitions.nypl.org/africanaage/photos/panafricanism/12066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857" y="1466983"/>
            <a:ext cx="3755818" cy="478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90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72442"/>
            <a:ext cx="11048104" cy="1233424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Slave Life- The “Peculiar Institution”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629322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By 1860- 4 million slaves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International Slave Trade illegal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Smuggling- If caught, acquittal almost guaranteed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Growth through natural reproduction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Deep South- “Black Belt”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Majority or near majority of inhabitants blacks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SC, FL, MS, AL, LA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Sizeable Mulatto Population</a:t>
            </a:r>
            <a:endParaRPr lang="en-US" sz="3200" dirty="0"/>
          </a:p>
        </p:txBody>
      </p:sp>
      <p:pic>
        <p:nvPicPr>
          <p:cNvPr id="8196" name="Picture 4" descr="http://www.bowdoin.edu/~prael/branch/ex1/m1-slave-distri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223" y="449328"/>
            <a:ext cx="6241677" cy="482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28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891" y="104503"/>
            <a:ext cx="9509760" cy="1233424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Slave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Life- Continued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5805714" y="1582058"/>
            <a:ext cx="538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Slave Auctions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Most revolting aspect of slavery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Separation of families- Psychologically damaging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Harriet Beecher Stowe’s </a:t>
            </a:r>
            <a:r>
              <a:rPr lang="en-US" sz="3600" i="1" dirty="0" smtClean="0"/>
              <a:t>Uncle Tom’s Cabin</a:t>
            </a:r>
            <a:endParaRPr lang="en-US" sz="3600" dirty="0"/>
          </a:p>
        </p:txBody>
      </p:sp>
      <p:pic>
        <p:nvPicPr>
          <p:cNvPr id="9218" name="Picture 2" descr="http://www.eyewitnesstohistory.com/images/slaveauct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88" y="1337927"/>
            <a:ext cx="4271283" cy="507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25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Teal 16x9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BBF5D7C-90AF-408A-B515-5CD5355B6C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Teal banded presentation (widescreen)</Template>
  <TotalTime>88</TotalTime>
  <Words>659</Words>
  <Application>Microsoft Office PowerPoint</Application>
  <PresentationFormat>Widescreen</PresentationFormat>
  <Paragraphs>150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Harlow Solid Italic</vt:lpstr>
      <vt:lpstr>Banded Design Teal 16x9</vt:lpstr>
      <vt:lpstr>Slavery in Antebellum America</vt:lpstr>
      <vt:lpstr>Cotton is King!</vt:lpstr>
      <vt:lpstr>PowerPoint Presentation</vt:lpstr>
      <vt:lpstr>Cotton is King! (cont.)</vt:lpstr>
      <vt:lpstr>Planter “Aristocracy”</vt:lpstr>
      <vt:lpstr>Planter “Aristocracy”</vt:lpstr>
      <vt:lpstr>Free Blacks</vt:lpstr>
      <vt:lpstr>Slave Life- The “Peculiar Institution” </vt:lpstr>
      <vt:lpstr>Slave Life- Continued</vt:lpstr>
      <vt:lpstr>Slave Life- Continued</vt:lpstr>
      <vt:lpstr>Slave Rebellions</vt:lpstr>
      <vt:lpstr>Abolitionist Movements</vt:lpstr>
      <vt:lpstr>Radical Abolitionists</vt:lpstr>
      <vt:lpstr>Black Abolitionists</vt:lpstr>
      <vt:lpstr>Southern Reaction to Abolition</vt:lpstr>
      <vt:lpstr>Northern Reaction to Abolition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Slavery in Antebellum America</dc:title>
  <dc:creator>Carrie Shaw</dc:creator>
  <cp:keywords/>
  <cp:lastModifiedBy>Carrie Shaw</cp:lastModifiedBy>
  <cp:revision>24</cp:revision>
  <dcterms:created xsi:type="dcterms:W3CDTF">2015-10-08T21:30:30Z</dcterms:created>
  <dcterms:modified xsi:type="dcterms:W3CDTF">2015-10-08T22:58:57Z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TC028952549991</vt:lpwstr>
  </property>
</Properties>
</file>